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3" r:id="rId2"/>
    <p:sldId id="274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1" r:id="rId16"/>
    <p:sldId id="290" r:id="rId17"/>
    <p:sldId id="292" r:id="rId18"/>
    <p:sldId id="296" r:id="rId19"/>
    <p:sldId id="297" r:id="rId20"/>
    <p:sldId id="294" r:id="rId21"/>
    <p:sldId id="295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66E"/>
    <a:srgbClr val="D7D3D4"/>
    <a:srgbClr val="80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4065" autoAdjust="0"/>
  </p:normalViewPr>
  <p:slideViewPr>
    <p:cSldViewPr snapToGrid="0">
      <p:cViewPr varScale="1">
        <p:scale>
          <a:sx n="90" d="100"/>
          <a:sy n="90" d="100"/>
        </p:scale>
        <p:origin x="150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39FA996-84A0-EFB4-65C7-E354F3D8F31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A9F1FA6-2493-6B80-7215-91471DB13DF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8C7AE2C-6341-49B4-8D70-2915D6EFE6BE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6D1499D-33CA-C554-4702-62567B62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83EA6C48-3252-33A8-1CA0-DA0DF432CA2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94B315-A8EB-0D6B-1953-02BAF53E7E1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61C674-984E-F6E3-AF35-1DF1AC7CE9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7294FD0-834D-4B80-912D-28815B08872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19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E48BBD-2474-E01A-2D5B-261D8E635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2DC50F-0D96-C034-284A-A96207411E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89ABC-AE03-BFD2-DCEE-C02EDE3EE62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5851FE-A709-4E77-988A-DE8B4BEDD9D4}" type="slidenum">
              <a:t>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10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96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8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450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390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FB5B58-E950-2189-E968-1D98A881E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F28B3-CD61-4936-713C-388D4EDA06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A4E471-2C71-08F7-1331-D9979E4B1C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5634A-DC99-425A-A130-2DB1E2B73924}" type="slidenum">
              <a:t>14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47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FB5B58-E950-2189-E968-1D98A881E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F28B3-CD61-4936-713C-388D4EDA06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A4E471-2C71-08F7-1331-D9979E4B1C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5634A-DC99-425A-A130-2DB1E2B73924}" type="slidenum">
              <a:t>15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76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FB5B58-E950-2189-E968-1D98A881E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F28B3-CD61-4936-713C-388D4EDA06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A4E471-2C71-08F7-1331-D9979E4B1C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5634A-DC99-425A-A130-2DB1E2B73924}" type="slidenum">
              <a:t>16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15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864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934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19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00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20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224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E48BBD-2474-E01A-2D5B-261D8E635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2DC50F-0D96-C034-284A-A96207411E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89ABC-AE03-BFD2-DCEE-C02EDE3EE62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5851FE-A709-4E77-988A-DE8B4BEDD9D4}" type="slidenum">
              <a:t>21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B4E126-E9CB-8AED-4E1A-4AD15D93B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42C57D-A3D7-3898-C54E-DE58808E67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C646E1-5C95-3C88-329D-9ED32DD0DBC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F7B2C-81B0-4E1E-B01B-F5FB41CE2975}" type="slidenum">
              <a:t>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E3C222-8661-A0F8-4E7B-58C59A0C6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51DBE8-21AB-38F6-1DAE-D52499E43E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E6AD1F-DB5B-1370-F474-B261C156E0D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1013AF-C37C-4FA0-A367-F23386A8BB11}" type="slidenum">
              <a:t>4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93C1AC-25EE-4494-376B-84DE65266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E5A00-E5E9-5143-3C86-42BA247E71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9047A3-43AC-5F9F-B548-7B32C92AF70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D5B6E8-38A7-40BE-A440-E6D2094BF660}" type="slidenum">
              <a:t>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FB5B58-E950-2189-E968-1D98A881E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F28B3-CD61-4936-713C-388D4EDA06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A4E471-2C71-08F7-1331-D9979E4B1C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5634A-DC99-425A-A130-2DB1E2B73924}" type="slidenum">
              <a:t>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63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4536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0833CA-169C-9709-8D32-F2F8D181B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AE162B-3669-54A4-AAB3-183A1898CD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EFF71-D163-01C7-404B-3E171EFF94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0862C6-D82C-47C0-8388-5A8F12466635}" type="slidenum">
              <a:t>9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18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E392B-C2E4-7D68-DE0D-AA4C7B20F5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374A09-0215-0329-C609-99F9FEA3C0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ECBFF7-536E-B4AE-E45D-DB3011D53A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213442-3B11-4B82-A460-881B92C4BD30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7D2F79-14F0-788D-AA32-2469D9A054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19E6ED-BC4D-55AE-3840-D6C4FF71F8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D42DAA-005D-4B83-B232-DE9F156F33D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54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300D34-C92F-9D63-C2F3-2E4691B2D8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BFA053-9AC5-458F-B9E8-78D69F5443C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8BEE84-605D-4EB6-E041-32DB401F4B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CC68F8-B60A-40A9-A57A-F8AF8B588BF2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9F935-0A96-4E65-AB7E-C62F989CC7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70C2E0-781E-B833-412C-E542B9F7B6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78BDCA-0D9B-4C2E-B229-2E105D516EC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34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E94B98-F07A-B1A3-BDA6-18BDA1D2A4A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5931A3-B32A-A663-8C11-D083E85B92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30FF3C-9F49-1230-E7CD-A97236A5A8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1269-7165-4E53-89AC-399D55200139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A9E7E6-F8EC-7730-2D49-2AC58B37BF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7B39D-ACB3-4CCB-81FF-6CB43C4DE4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CCE8EC-B33A-4C28-A601-31926687025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05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99DEF-97D1-A3B9-95B0-29BAC89CCA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E3514C-81E0-4FEE-C9BC-2381347FE65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5F6B74-F0C3-5500-4FBA-AEE17B7429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F669FB-3A80-47BB-8D62-E031FB5144A3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8289E-E6D4-1854-05F9-21516E2F40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5916AC-C04F-32E1-7900-4A6218B130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71C7A7-07AB-47FE-99C0-2848CB4CD65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9460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526A0-82E2-FCAA-D9DB-EEBB30DF8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514BD6-C2EF-75EE-48CD-ADBBBF9629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0997CE-6B92-BC6D-389C-988BB6002E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2D7CF1-8DBB-472C-8ECB-FE29325BD7A6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5DBC86-7064-5ECE-0AA9-E9D6EF4635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E98E4-2310-7D23-7F6F-5B003998F0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AA78C9-45CF-4A95-BA99-5B65523D825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333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2B15C-D057-2AAC-A977-B4C7A0C73C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87873A-795D-DB35-C93B-00B0A0A290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407452-F801-AF21-3C4A-FEE7EBBC43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4AF5E9-0F2E-3464-130B-8BCC4CF42D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9F6DC5-D631-461E-831C-158CA2E5FDC2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B5BBF2-8288-C1D7-E1BC-53164F1D25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DB9D23-1420-2E9D-1A3C-D27C03837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49D3D0-E1C8-4F45-BF2F-F602E70ABDA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85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29F08-A1CC-2000-AF1F-1BEB7A500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2F19B5-F8BF-B540-39D7-C631F4453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179D38-5846-B2FC-1CD7-B8A50F81A33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BE5074-AC76-3D69-0E3E-044E0822A0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8CDE047-C824-1A45-E0C3-94CCBAD20D3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4058E9A-B511-633B-6FE8-F03B140056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9117CB-FFFA-48EF-96A1-231DC9F26D24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BC158D-AD10-C8EC-4A02-F20F5EE016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9077AF-5199-E9AF-15DC-4F018DDAB9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6F2DF-A148-4D9D-B778-AB98580A39F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38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CED7B-6FF2-98E3-2599-CCA22194C9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858E66-6F12-22BE-2062-05046D9789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89B79B-9E97-4D47-B429-71750B63A89B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257B1D-439E-08CA-4A6E-79EB9F69B7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0F30DC-020B-7F8F-DE26-7A1D381D20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992086-2A67-458B-AAFA-B24312040DD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65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9AE8-EE2B-AF02-D5A6-79AE95F808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478958-2E44-4D57-AEBF-AF146235900A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857CA23-8450-AE5D-BB8C-22F6DCA79B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CC48E6-0E6C-E8A5-3B74-5A8349A87E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E0C64-8DA6-4E84-AE1D-02E43C98233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819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A002A-F9B3-7F87-E2BE-302F3B1A1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02D53-453D-8C09-5E5F-171AE6AB12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7D76A5-8D6F-AC7B-EA41-143966A988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607CDB-1A64-813C-F980-1258E28C7BA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FFAF2F-C788-4244-A161-91F90DF70026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B1EAB1-4061-3EF1-5377-2135FC22D1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E8D2F9-5468-7EB3-06CA-CB6B1417F5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C071AA-6D5B-495E-B6E7-D5E13DF4334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89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5BE37-E267-C604-4564-08CAFA639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BB1394-5823-F08B-4D08-E2BCBFFEFE1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356F7C-B30C-BEB3-3E17-2B5A9C5DE69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04FAC3-1886-4075-EF37-99789DDF40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49325-52C6-4BF1-8B26-B047D9B0BCD1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2EF56E-36B7-1740-10B7-26BA55BCDE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A86B3E-8CD0-3771-A8CF-14004087E0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BB9F7A-05F3-46E3-8556-035D1D53109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39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E1FF3D-2E1B-0834-00FB-06FFD4F25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27048C-54AF-9F3F-FD50-55D7B1558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21042C-5DEE-FDCB-FA57-CC4638C4516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Times New Roman"/>
              </a:defRPr>
            </a:lvl1pPr>
          </a:lstStyle>
          <a:p>
            <a:pPr lvl="0"/>
            <a:fld id="{6215DD13-BCBA-4444-A731-B58EBFD58702}" type="datetime1">
              <a:rPr lang="it-IT"/>
              <a:pPr lvl="0"/>
              <a:t>17/12/2022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DE82B3-4F8C-9286-1020-CC2DDDB993C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Times New Roman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9A4287-CE31-904B-79E3-A7D385C160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Times New Roman"/>
              </a:defRPr>
            </a:lvl1pPr>
          </a:lstStyle>
          <a:p>
            <a:pPr lvl="0"/>
            <a:fld id="{E0C528C2-B409-4193-BE94-DB88ABA25A5D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Times New Roman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Times New Roman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Times New Roman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Times New Roman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Times New Roman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2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bg>
      <p:bgPr>
        <a:gradFill>
          <a:gsLst>
            <a:gs pos="55000">
              <a:srgbClr val="662E44"/>
            </a:gs>
            <a:gs pos="100000">
              <a:srgbClr val="802B35"/>
            </a:gs>
            <a:gs pos="45000">
              <a:srgbClr val="3E3259"/>
            </a:gs>
            <a:gs pos="0">
              <a:srgbClr val="15366E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3">
            <a:extLst>
              <a:ext uri="{FF2B5EF4-FFF2-40B4-BE49-F238E27FC236}">
                <a16:creationId xmlns:a16="http://schemas.microsoft.com/office/drawing/2014/main" id="{5285A066-FB09-1521-B43C-CFEF0451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032948"/>
            <a:ext cx="12191996" cy="51455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4">
            <a:extLst>
              <a:ext uri="{FF2B5EF4-FFF2-40B4-BE49-F238E27FC236}">
                <a16:creationId xmlns:a16="http://schemas.microsoft.com/office/drawing/2014/main" id="{5C855151-8390-E6B6-407F-3589F4E6CE8B}"/>
              </a:ext>
            </a:extLst>
          </p:cNvPr>
          <p:cNvSpPr txBox="1"/>
          <p:nvPr/>
        </p:nvSpPr>
        <p:spPr>
          <a:xfrm>
            <a:off x="134151" y="426567"/>
            <a:ext cx="12191996" cy="144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CYBERSECURITY M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4000" b="1" i="0" u="none" strike="noStrike" kern="1200" cap="none" spc="0" baseline="0" dirty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3970F109-F185-D7C4-D61D-A2429EB2B2B7}"/>
              </a:ext>
            </a:extLst>
          </p:cNvPr>
          <p:cNvSpPr txBox="1"/>
          <p:nvPr/>
        </p:nvSpPr>
        <p:spPr>
          <a:xfrm>
            <a:off x="3014209" y="2032948"/>
            <a:ext cx="6163568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000" b="1" i="0" u="none" strike="noStrike" kern="1200" cap="none" spc="0" baseline="0" dirty="0">
                <a:solidFill>
                  <a:srgbClr val="15366E"/>
                </a:solidFill>
                <a:uFillTx/>
                <a:latin typeface="Times New Roman"/>
              </a:rPr>
              <a:t>       CAT </a:t>
            </a:r>
            <a:r>
              <a:rPr lang="it-IT" sz="4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and </a:t>
            </a:r>
            <a:r>
              <a:rPr lang="it-IT" sz="4000" b="1" i="0" u="none" strike="noStrike" kern="1200" cap="none" spc="0" baseline="0" dirty="0">
                <a:solidFill>
                  <a:srgbClr val="802B35"/>
                </a:solidFill>
                <a:uFillTx/>
                <a:latin typeface="Times New Roman"/>
              </a:rPr>
              <a:t>MOUSE</a:t>
            </a: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B0237B8E-2128-5828-BF87-4887963ABD06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442F907A-0B25-4599-888A-FA6886DEE232}"/>
              </a:ext>
            </a:extLst>
          </p:cNvPr>
          <p:cNvSpPr txBox="1"/>
          <p:nvPr/>
        </p:nvSpPr>
        <p:spPr>
          <a:xfrm>
            <a:off x="9446081" y="6124834"/>
            <a:ext cx="254380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1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sp>
        <p:nvSpPr>
          <p:cNvPr id="7" name="CasellaDiTesto 13">
            <a:extLst>
              <a:ext uri="{FF2B5EF4-FFF2-40B4-BE49-F238E27FC236}">
                <a16:creationId xmlns:a16="http://schemas.microsoft.com/office/drawing/2014/main" id="{F85578C1-9937-F657-8DE7-A7ECE971C095}"/>
              </a:ext>
            </a:extLst>
          </p:cNvPr>
          <p:cNvSpPr txBox="1"/>
          <p:nvPr/>
        </p:nvSpPr>
        <p:spPr>
          <a:xfrm>
            <a:off x="3014209" y="1315574"/>
            <a:ext cx="64318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A Game of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nettore 21">
            <a:extLst>
              <a:ext uri="{FF2B5EF4-FFF2-40B4-BE49-F238E27FC236}">
                <a16:creationId xmlns:a16="http://schemas.microsoft.com/office/drawing/2014/main" id="{A4EF5D08-4A79-A989-D69E-63CC9FF763E4}"/>
              </a:ext>
            </a:extLst>
          </p:cNvPr>
          <p:cNvSpPr/>
          <p:nvPr/>
        </p:nvSpPr>
        <p:spPr>
          <a:xfrm>
            <a:off x="6639641" y="1814876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" name="Connettore 21">
            <a:extLst>
              <a:ext uri="{FF2B5EF4-FFF2-40B4-BE49-F238E27FC236}">
                <a16:creationId xmlns:a16="http://schemas.microsoft.com/office/drawing/2014/main" id="{F4058AB7-F126-083D-4CED-5A3F116E0A3E}"/>
              </a:ext>
            </a:extLst>
          </p:cNvPr>
          <p:cNvSpPr/>
          <p:nvPr/>
        </p:nvSpPr>
        <p:spPr>
          <a:xfrm>
            <a:off x="6677458" y="4801836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" name="Connettore 21">
            <a:extLst>
              <a:ext uri="{FF2B5EF4-FFF2-40B4-BE49-F238E27FC236}">
                <a16:creationId xmlns:a16="http://schemas.microsoft.com/office/drawing/2014/main" id="{1C0249FF-2862-FD31-EC6F-66422BA30E61}"/>
              </a:ext>
            </a:extLst>
          </p:cNvPr>
          <p:cNvSpPr/>
          <p:nvPr/>
        </p:nvSpPr>
        <p:spPr>
          <a:xfrm>
            <a:off x="6665041" y="3187367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 FAKECATCHER</a:t>
            </a: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1CAE49-E7DF-217F-6E00-B569D6AA9048}"/>
              </a:ext>
            </a:extLst>
          </p:cNvPr>
          <p:cNvSpPr txBox="1"/>
          <p:nvPr/>
        </p:nvSpPr>
        <p:spPr>
          <a:xfrm>
            <a:off x="7640401" y="1745078"/>
            <a:ext cx="3912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dirty="0">
                <a:solidFill>
                  <a:schemeClr val="bg1"/>
                </a:solidFill>
              </a:rPr>
              <a:t>rima piattaforma di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deepfake real-time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98F073-8BDA-FB95-3ACC-D1E1CD0A0E3B}"/>
              </a:ext>
            </a:extLst>
          </p:cNvPr>
          <p:cNvSpPr txBox="1"/>
          <p:nvPr/>
        </p:nvSpPr>
        <p:spPr>
          <a:xfrm>
            <a:off x="7640401" y="3164072"/>
            <a:ext cx="49580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Frequenza Cardiaca</a:t>
            </a:r>
          </a:p>
          <a:p>
            <a:r>
              <a:rPr lang="it-IT" dirty="0">
                <a:solidFill>
                  <a:schemeClr val="bg1"/>
                </a:solidFill>
              </a:rPr>
              <a:t>Analisi flusso del sangue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93F0C7-1C4A-B6BE-C5EF-EC717B5A49B6}"/>
              </a:ext>
            </a:extLst>
          </p:cNvPr>
          <p:cNvSpPr txBox="1"/>
          <p:nvPr/>
        </p:nvSpPr>
        <p:spPr>
          <a:xfrm>
            <a:off x="7681585" y="4600906"/>
            <a:ext cx="45104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Concorrente &amp; Accurata </a:t>
            </a:r>
          </a:p>
          <a:p>
            <a:r>
              <a:rPr lang="it-IT" dirty="0">
                <a:solidFill>
                  <a:schemeClr val="bg1"/>
                </a:solidFill>
              </a:rPr>
              <a:t>Fino a 72 istanze per la detenzione e 96% di accuratezza</a:t>
            </a:r>
          </a:p>
        </p:txBody>
      </p:sp>
      <p:pic>
        <p:nvPicPr>
          <p:cNvPr id="11" name="Elemento grafico 10" descr="Cuore con pulsazioni con riempimento a tinta unita">
            <a:extLst>
              <a:ext uri="{FF2B5EF4-FFF2-40B4-BE49-F238E27FC236}">
                <a16:creationId xmlns:a16="http://schemas.microsoft.com/office/drawing/2014/main" id="{8FD3FAB0-23CB-3099-5661-C8F37448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5841" y="3266811"/>
            <a:ext cx="741680" cy="741680"/>
          </a:xfrm>
          <a:prstGeom prst="rect">
            <a:avLst/>
          </a:prstGeom>
        </p:spPr>
      </p:pic>
      <p:pic>
        <p:nvPicPr>
          <p:cNvPr id="16" name="Elemento grafico 15" descr="Tiro a segno con riempimento a tinta unita">
            <a:extLst>
              <a:ext uri="{FF2B5EF4-FFF2-40B4-BE49-F238E27FC236}">
                <a16:creationId xmlns:a16="http://schemas.microsoft.com/office/drawing/2014/main" id="{2749456D-0F69-8FF2-2C34-C8621FDD3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3681" y="4854974"/>
            <a:ext cx="723840" cy="72384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814D435-34F7-D4A2-5EAF-6DB257C30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97" y="1878770"/>
            <a:ext cx="4610247" cy="3479766"/>
          </a:xfrm>
          <a:prstGeom prst="rect">
            <a:avLst/>
          </a:prstGeom>
        </p:spPr>
      </p:pic>
      <p:pic>
        <p:nvPicPr>
          <p:cNvPr id="28" name="Elemento grafico 27" descr="Cronometro 25% con riempimento a tinta unita">
            <a:extLst>
              <a:ext uri="{FF2B5EF4-FFF2-40B4-BE49-F238E27FC236}">
                <a16:creationId xmlns:a16="http://schemas.microsoft.com/office/drawing/2014/main" id="{58B5AA88-3641-EC8D-DB83-5E2365930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7458" y="1825257"/>
            <a:ext cx="767646" cy="767646"/>
          </a:xfrm>
          <a:prstGeom prst="rect">
            <a:avLst/>
          </a:prstGeom>
        </p:spPr>
      </p:pic>
      <p:sp>
        <p:nvSpPr>
          <p:cNvPr id="34" name="Rettangolo con angoli arrotondati 13">
            <a:extLst>
              <a:ext uri="{FF2B5EF4-FFF2-40B4-BE49-F238E27FC236}">
                <a16:creationId xmlns:a16="http://schemas.microsoft.com/office/drawing/2014/main" id="{B6E7CD40-F6A0-7684-F869-492100F5C597}"/>
              </a:ext>
            </a:extLst>
          </p:cNvPr>
          <p:cNvSpPr>
            <a:spLocks noChangeAspect="1"/>
          </p:cNvSpPr>
          <p:nvPr/>
        </p:nvSpPr>
        <p:spPr>
          <a:xfrm>
            <a:off x="222436" y="1880932"/>
            <a:ext cx="5442767" cy="34797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55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4B3152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nettore 21">
            <a:extLst>
              <a:ext uri="{FF2B5EF4-FFF2-40B4-BE49-F238E27FC236}">
                <a16:creationId xmlns:a16="http://schemas.microsoft.com/office/drawing/2014/main" id="{0946740C-58E1-5637-3FA6-32B87C759B5C}"/>
              </a:ext>
            </a:extLst>
          </p:cNvPr>
          <p:cNvSpPr/>
          <p:nvPr/>
        </p:nvSpPr>
        <p:spPr>
          <a:xfrm>
            <a:off x="10156548" y="1678023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47" name="Elemento grafico 46" descr="Cervello in testa con riempimento a tinta unita">
            <a:extLst>
              <a:ext uri="{FF2B5EF4-FFF2-40B4-BE49-F238E27FC236}">
                <a16:creationId xmlns:a16="http://schemas.microsoft.com/office/drawing/2014/main" id="{E1A43D2C-060C-1B89-67CF-B077ECEE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104888" y="1655478"/>
            <a:ext cx="879439" cy="879439"/>
          </a:xfrm>
          <a:prstGeom prst="rect">
            <a:avLst/>
          </a:prstGeom>
        </p:spPr>
      </p:pic>
      <p:sp>
        <p:nvSpPr>
          <p:cNvPr id="45" name="Connettore 26">
            <a:extLst>
              <a:ext uri="{FF2B5EF4-FFF2-40B4-BE49-F238E27FC236}">
                <a16:creationId xmlns:a16="http://schemas.microsoft.com/office/drawing/2014/main" id="{BFF03FC4-34E1-58A8-0A91-6AD226CF05C5}"/>
              </a:ext>
            </a:extLst>
          </p:cNvPr>
          <p:cNvSpPr/>
          <p:nvPr/>
        </p:nvSpPr>
        <p:spPr>
          <a:xfrm>
            <a:off x="1213352" y="1686557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379DC3-3AA0-9229-E3C6-5F4C0D9723F6}"/>
              </a:ext>
            </a:extLst>
          </p:cNvPr>
          <p:cNvSpPr/>
          <p:nvPr/>
        </p:nvSpPr>
        <p:spPr>
          <a:xfrm>
            <a:off x="4111753" y="1808479"/>
            <a:ext cx="4286423" cy="23063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ARE YOU?</a:t>
            </a:r>
            <a:endParaRPr lang="it-IT" sz="4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8EA61A-8922-11FE-F524-C05014DDAEA8}"/>
              </a:ext>
            </a:extLst>
          </p:cNvPr>
          <p:cNvSpPr txBox="1"/>
          <p:nvPr/>
        </p:nvSpPr>
        <p:spPr>
          <a:xfrm>
            <a:off x="346715" y="2569861"/>
            <a:ext cx="2589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Caratteristiche voce deepfake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478DCB-F136-12A8-B0BC-6C7820F5DCE1}"/>
              </a:ext>
            </a:extLst>
          </p:cNvPr>
          <p:cNvSpPr txBox="1"/>
          <p:nvPr/>
        </p:nvSpPr>
        <p:spPr>
          <a:xfrm>
            <a:off x="9247517" y="2569861"/>
            <a:ext cx="2597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Caratteristiche voce umana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210A1D-8474-6F66-F9FE-EDE513C958C1}"/>
              </a:ext>
            </a:extLst>
          </p:cNvPr>
          <p:cNvSpPr txBox="1"/>
          <p:nvPr/>
        </p:nvSpPr>
        <p:spPr>
          <a:xfrm>
            <a:off x="3683503" y="4733634"/>
            <a:ext cx="4843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Difformità</a:t>
            </a: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0450B8-B341-BCAA-53BB-6348EDD9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6"/>
          <a:stretch/>
        </p:blipFill>
        <p:spPr>
          <a:xfrm>
            <a:off x="4008664" y="1705861"/>
            <a:ext cx="1891660" cy="2511557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09656B-43E4-4028-EC91-274E261662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5"/>
          <a:stretch/>
        </p:blipFill>
        <p:spPr>
          <a:xfrm>
            <a:off x="6243051" y="1675799"/>
            <a:ext cx="2131297" cy="2511557"/>
          </a:xfrm>
          <a:prstGeom prst="rect">
            <a:avLst/>
          </a:prstGeom>
        </p:spPr>
      </p:pic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040B79A-7473-E06E-17F2-BF61A289AFC4}"/>
              </a:ext>
            </a:extLst>
          </p:cNvPr>
          <p:cNvCxnSpPr>
            <a:cxnSpLocks/>
          </p:cNvCxnSpPr>
          <p:nvPr/>
        </p:nvCxnSpPr>
        <p:spPr>
          <a:xfrm flipH="1">
            <a:off x="5825349" y="1808479"/>
            <a:ext cx="849771" cy="228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Manichino di prova con riempimento a tinta unita">
            <a:extLst>
              <a:ext uri="{FF2B5EF4-FFF2-40B4-BE49-F238E27FC236}">
                <a16:creationId xmlns:a16="http://schemas.microsoft.com/office/drawing/2014/main" id="{C6C1416F-9EB6-CAD4-2D7A-8880549B0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4152" y="1675799"/>
            <a:ext cx="864000" cy="864000"/>
          </a:xfrm>
          <a:prstGeom prst="rect">
            <a:avLst/>
          </a:prstGeom>
        </p:spPr>
      </p:pic>
      <p:sp>
        <p:nvSpPr>
          <p:cNvPr id="51" name="Connettore 21">
            <a:extLst>
              <a:ext uri="{FF2B5EF4-FFF2-40B4-BE49-F238E27FC236}">
                <a16:creationId xmlns:a16="http://schemas.microsoft.com/office/drawing/2014/main" id="{892A3C87-C1D6-BBA7-6175-733802885869}"/>
              </a:ext>
            </a:extLst>
          </p:cNvPr>
          <p:cNvSpPr/>
          <p:nvPr/>
        </p:nvSpPr>
        <p:spPr>
          <a:xfrm rot="10800000">
            <a:off x="5680690" y="5318409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 flip="none" rotWithShape="1">
            <a:gsLst>
              <a:gs pos="45000">
                <a:srgbClr val="4B3152"/>
              </a:gs>
              <a:gs pos="0">
                <a:srgbClr val="15366E"/>
              </a:gs>
              <a:gs pos="55000">
                <a:srgbClr val="662E44"/>
              </a:gs>
              <a:gs pos="100000">
                <a:srgbClr val="802B35"/>
              </a:gs>
            </a:gsLst>
            <a:lin ang="10800000" scaled="0"/>
            <a:tileRect/>
          </a:gra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53" name="Elemento grafico 52" descr="Voce con riempimento a tinta unita">
            <a:extLst>
              <a:ext uri="{FF2B5EF4-FFF2-40B4-BE49-F238E27FC236}">
                <a16:creationId xmlns:a16="http://schemas.microsoft.com/office/drawing/2014/main" id="{2C2DCD3F-15B9-406E-966D-DD40A932BE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0689" y="5318409"/>
            <a:ext cx="848911" cy="8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9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ARE </a:t>
            </a:r>
            <a:r>
              <a:rPr lang="it-IT" sz="480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YOU?</a:t>
            </a:r>
            <a:endParaRPr lang="it-IT" sz="4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3" name="Immagine 12" descr="Immagine che contiene testo, cielo, screenshot&#10;&#10;Descrizione generata automaticamente">
            <a:extLst>
              <a:ext uri="{FF2B5EF4-FFF2-40B4-BE49-F238E27FC236}">
                <a16:creationId xmlns:a16="http://schemas.microsoft.com/office/drawing/2014/main" id="{6B65C2FD-68AF-4231-3204-76C287E8E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92"/>
          <a:stretch/>
        </p:blipFill>
        <p:spPr>
          <a:xfrm>
            <a:off x="1275078" y="1619123"/>
            <a:ext cx="9641840" cy="3619754"/>
          </a:xfrm>
          <a:prstGeom prst="round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5527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ML?</a:t>
            </a: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8255CE-84D4-1747-CA8A-F40243A7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3" y="798565"/>
            <a:ext cx="952380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8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7">
            <a:extLst>
              <a:ext uri="{FF2B5EF4-FFF2-40B4-BE49-F238E27FC236}">
                <a16:creationId xmlns:a16="http://schemas.microsoft.com/office/drawing/2014/main" id="{E23B0C3F-A865-7663-7CA4-93CA568D4FB6}"/>
              </a:ext>
            </a:extLst>
          </p:cNvPr>
          <p:cNvSpPr/>
          <p:nvPr/>
        </p:nvSpPr>
        <p:spPr>
          <a:xfrm>
            <a:off x="1519083" y="3964591"/>
            <a:ext cx="7993712" cy="20958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Rettangolo con angoli arrotondati 2068">
            <a:extLst>
              <a:ext uri="{FF2B5EF4-FFF2-40B4-BE49-F238E27FC236}">
                <a16:creationId xmlns:a16="http://schemas.microsoft.com/office/drawing/2014/main" id="{7C06006E-1168-CABC-5330-C1042BDB21A5}"/>
              </a:ext>
            </a:extLst>
          </p:cNvPr>
          <p:cNvSpPr/>
          <p:nvPr/>
        </p:nvSpPr>
        <p:spPr>
          <a:xfrm>
            <a:off x="3236344" y="5972507"/>
            <a:ext cx="4559189" cy="38005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802B35"/>
          </a:solidFill>
          <a:ln w="12701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>
                <a:latin typeface="Times New Roman"/>
              </a:rPr>
              <a:t>TENSORFLOW MODEL</a:t>
            </a:r>
            <a:endParaRPr lang="it-IT" sz="3200" b="0" i="0" u="none" strike="noStrike" kern="1200" cap="none" spc="0" baseline="0" dirty="0">
              <a:uFillTx/>
              <a:latin typeface="Times New Roman"/>
            </a:endParaRP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D4B6AF50-70B6-DE92-AC51-8D2B3B84862E}"/>
              </a:ext>
            </a:extLst>
          </p:cNvPr>
          <p:cNvSpPr txBox="1"/>
          <p:nvPr/>
        </p:nvSpPr>
        <p:spPr>
          <a:xfrm>
            <a:off x="0" y="17563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HOW DOES IT WORK?</a:t>
            </a:r>
          </a:p>
        </p:txBody>
      </p:sp>
      <p:sp>
        <p:nvSpPr>
          <p:cNvPr id="5" name="CasellaDiTesto 25">
            <a:extLst>
              <a:ext uri="{FF2B5EF4-FFF2-40B4-BE49-F238E27FC236}">
                <a16:creationId xmlns:a16="http://schemas.microsoft.com/office/drawing/2014/main" id="{7C83DF86-8484-2B5F-F7B2-0312C940603E}"/>
              </a:ext>
            </a:extLst>
          </p:cNvPr>
          <p:cNvSpPr txBox="1"/>
          <p:nvPr/>
        </p:nvSpPr>
        <p:spPr>
          <a:xfrm>
            <a:off x="9185727" y="6157570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sp>
        <p:nvSpPr>
          <p:cNvPr id="6" name="Rettangolo con angoli arrotondati 1">
            <a:extLst>
              <a:ext uri="{FF2B5EF4-FFF2-40B4-BE49-F238E27FC236}">
                <a16:creationId xmlns:a16="http://schemas.microsoft.com/office/drawing/2014/main" id="{8FDECBE4-9CE4-231E-E188-44E8BF91C706}"/>
              </a:ext>
            </a:extLst>
          </p:cNvPr>
          <p:cNvSpPr/>
          <p:nvPr/>
        </p:nvSpPr>
        <p:spPr>
          <a:xfrm>
            <a:off x="1228725" y="1314459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" name="Ovale 2">
            <a:extLst>
              <a:ext uri="{FF2B5EF4-FFF2-40B4-BE49-F238E27FC236}">
                <a16:creationId xmlns:a16="http://schemas.microsoft.com/office/drawing/2014/main" id="{A8A22FF0-EDEE-9E69-877A-90526095346B}"/>
              </a:ext>
            </a:extLst>
          </p:cNvPr>
          <p:cNvSpPr/>
          <p:nvPr/>
        </p:nvSpPr>
        <p:spPr>
          <a:xfrm>
            <a:off x="1056964" y="1249207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1</a:t>
            </a:r>
          </a:p>
        </p:txBody>
      </p:sp>
      <p:sp>
        <p:nvSpPr>
          <p:cNvPr id="8" name="Rettangolo con angoli arrotondati 3">
            <a:extLst>
              <a:ext uri="{FF2B5EF4-FFF2-40B4-BE49-F238E27FC236}">
                <a16:creationId xmlns:a16="http://schemas.microsoft.com/office/drawing/2014/main" id="{8C907056-C474-5C90-B9CD-87D2E3D7E361}"/>
              </a:ext>
            </a:extLst>
          </p:cNvPr>
          <p:cNvSpPr/>
          <p:nvPr/>
        </p:nvSpPr>
        <p:spPr>
          <a:xfrm>
            <a:off x="4301310" y="1277590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Ovale 4">
            <a:extLst>
              <a:ext uri="{FF2B5EF4-FFF2-40B4-BE49-F238E27FC236}">
                <a16:creationId xmlns:a16="http://schemas.microsoft.com/office/drawing/2014/main" id="{033932D1-6D38-5E09-66B2-FDBF909057E6}"/>
              </a:ext>
            </a:extLst>
          </p:cNvPr>
          <p:cNvSpPr/>
          <p:nvPr/>
        </p:nvSpPr>
        <p:spPr>
          <a:xfrm>
            <a:off x="4129549" y="1212338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2</a:t>
            </a:r>
          </a:p>
        </p:txBody>
      </p:sp>
      <p:cxnSp>
        <p:nvCxnSpPr>
          <p:cNvPr id="10" name="Connettore 2 6">
            <a:extLst>
              <a:ext uri="{FF2B5EF4-FFF2-40B4-BE49-F238E27FC236}">
                <a16:creationId xmlns:a16="http://schemas.microsoft.com/office/drawing/2014/main" id="{FF223ACB-B5DB-B963-CF55-63332204F1E3}"/>
              </a:ext>
            </a:extLst>
          </p:cNvPr>
          <p:cNvCxnSpPr/>
          <p:nvPr/>
        </p:nvCxnSpPr>
        <p:spPr>
          <a:xfrm>
            <a:off x="3525048" y="2366256"/>
            <a:ext cx="730606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1" name="Connettore 2 9">
            <a:extLst>
              <a:ext uri="{FF2B5EF4-FFF2-40B4-BE49-F238E27FC236}">
                <a16:creationId xmlns:a16="http://schemas.microsoft.com/office/drawing/2014/main" id="{B2B4F7F6-1BA0-F6A1-46B4-6FCBFF225A00}"/>
              </a:ext>
            </a:extLst>
          </p:cNvPr>
          <p:cNvCxnSpPr/>
          <p:nvPr/>
        </p:nvCxnSpPr>
        <p:spPr>
          <a:xfrm>
            <a:off x="6592833" y="2329388"/>
            <a:ext cx="628430" cy="9153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2" name="Connettore 2 10">
            <a:extLst>
              <a:ext uri="{FF2B5EF4-FFF2-40B4-BE49-F238E27FC236}">
                <a16:creationId xmlns:a16="http://schemas.microsoft.com/office/drawing/2014/main" id="{004AB6D5-0513-E712-BB30-3229CCDBA34D}"/>
              </a:ext>
            </a:extLst>
          </p:cNvPr>
          <p:cNvCxnSpPr/>
          <p:nvPr/>
        </p:nvCxnSpPr>
        <p:spPr>
          <a:xfrm flipH="1">
            <a:off x="9654546" y="5049947"/>
            <a:ext cx="1769803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3" name="Connettore diritto 14">
            <a:extLst>
              <a:ext uri="{FF2B5EF4-FFF2-40B4-BE49-F238E27FC236}">
                <a16:creationId xmlns:a16="http://schemas.microsoft.com/office/drawing/2014/main" id="{41BD4EDF-C3F7-2B7A-AF6F-30F17799326B}"/>
              </a:ext>
            </a:extLst>
          </p:cNvPr>
          <p:cNvCxnSpPr/>
          <p:nvPr/>
        </p:nvCxnSpPr>
        <p:spPr>
          <a:xfrm>
            <a:off x="9630698" y="2333256"/>
            <a:ext cx="1769803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</a:ln>
        </p:spPr>
      </p:cxnSp>
      <p:cxnSp>
        <p:nvCxnSpPr>
          <p:cNvPr id="14" name="Connettore diritto 15">
            <a:extLst>
              <a:ext uri="{FF2B5EF4-FFF2-40B4-BE49-F238E27FC236}">
                <a16:creationId xmlns:a16="http://schemas.microsoft.com/office/drawing/2014/main" id="{E50E0D2C-5053-63EA-8578-51186EE96B40}"/>
              </a:ext>
            </a:extLst>
          </p:cNvPr>
          <p:cNvCxnSpPr/>
          <p:nvPr/>
        </p:nvCxnSpPr>
        <p:spPr>
          <a:xfrm>
            <a:off x="11390671" y="2296424"/>
            <a:ext cx="9830" cy="2753523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</a:ln>
        </p:spPr>
      </p:cxnSp>
      <p:sp>
        <p:nvSpPr>
          <p:cNvPr id="15" name="Ovale 18">
            <a:extLst>
              <a:ext uri="{FF2B5EF4-FFF2-40B4-BE49-F238E27FC236}">
                <a16:creationId xmlns:a16="http://schemas.microsoft.com/office/drawing/2014/main" id="{99C69005-7D8D-0124-F713-C6AE3FF8502D}"/>
              </a:ext>
            </a:extLst>
          </p:cNvPr>
          <p:cNvSpPr/>
          <p:nvPr/>
        </p:nvSpPr>
        <p:spPr>
          <a:xfrm>
            <a:off x="1438268" y="3891832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4</a:t>
            </a:r>
          </a:p>
        </p:txBody>
      </p:sp>
      <p:sp>
        <p:nvSpPr>
          <p:cNvPr id="16" name="Rettangolo con angoli arrotondati 19">
            <a:extLst>
              <a:ext uri="{FF2B5EF4-FFF2-40B4-BE49-F238E27FC236}">
                <a16:creationId xmlns:a16="http://schemas.microsoft.com/office/drawing/2014/main" id="{E5AACCC9-07DB-9EF4-6802-847EFA281C4E}"/>
              </a:ext>
            </a:extLst>
          </p:cNvPr>
          <p:cNvSpPr/>
          <p:nvPr/>
        </p:nvSpPr>
        <p:spPr>
          <a:xfrm>
            <a:off x="7314980" y="1249207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" name="Ovale 20">
            <a:extLst>
              <a:ext uri="{FF2B5EF4-FFF2-40B4-BE49-F238E27FC236}">
                <a16:creationId xmlns:a16="http://schemas.microsoft.com/office/drawing/2014/main" id="{F451E7C9-1C6E-11F5-6560-B0DF7A6B8FCA}"/>
              </a:ext>
            </a:extLst>
          </p:cNvPr>
          <p:cNvSpPr/>
          <p:nvPr/>
        </p:nvSpPr>
        <p:spPr>
          <a:xfrm>
            <a:off x="7143219" y="1183955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3</a:t>
            </a:r>
          </a:p>
        </p:txBody>
      </p:sp>
      <p:pic>
        <p:nvPicPr>
          <p:cNvPr id="21" name="Immagine 53">
            <a:extLst>
              <a:ext uri="{FF2B5EF4-FFF2-40B4-BE49-F238E27FC236}">
                <a16:creationId xmlns:a16="http://schemas.microsoft.com/office/drawing/2014/main" id="{D43C6177-B7AE-88D4-4708-73609BBEA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778" y="3108658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magine 60">
            <a:extLst>
              <a:ext uri="{FF2B5EF4-FFF2-40B4-BE49-F238E27FC236}">
                <a16:creationId xmlns:a16="http://schemas.microsoft.com/office/drawing/2014/main" id="{5A46470A-DEB1-60BF-3525-856F01CD8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203" y="3072841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magine 61">
            <a:extLst>
              <a:ext uri="{FF2B5EF4-FFF2-40B4-BE49-F238E27FC236}">
                <a16:creationId xmlns:a16="http://schemas.microsoft.com/office/drawing/2014/main" id="{8EA99D8D-6F1F-5D4A-BA87-794CFF51E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8194" y="3053236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CasellaDiTesto 2047">
            <a:extLst>
              <a:ext uri="{FF2B5EF4-FFF2-40B4-BE49-F238E27FC236}">
                <a16:creationId xmlns:a16="http://schemas.microsoft.com/office/drawing/2014/main" id="{13DAE78F-686F-873B-0E35-F5D3B89ED784}"/>
              </a:ext>
            </a:extLst>
          </p:cNvPr>
          <p:cNvSpPr txBox="1"/>
          <p:nvPr/>
        </p:nvSpPr>
        <p:spPr>
          <a:xfrm rot="20763269">
            <a:off x="1844240" y="3171841"/>
            <a:ext cx="13144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Dataset</a:t>
            </a:r>
          </a:p>
        </p:txBody>
      </p:sp>
      <p:sp>
        <p:nvSpPr>
          <p:cNvPr id="26" name="CasellaDiTesto 2052">
            <a:extLst>
              <a:ext uri="{FF2B5EF4-FFF2-40B4-BE49-F238E27FC236}">
                <a16:creationId xmlns:a16="http://schemas.microsoft.com/office/drawing/2014/main" id="{9068E84D-9673-ED76-1230-05AC8BBAAED4}"/>
              </a:ext>
            </a:extLst>
          </p:cNvPr>
          <p:cNvSpPr txBox="1"/>
          <p:nvPr/>
        </p:nvSpPr>
        <p:spPr>
          <a:xfrm rot="20718956">
            <a:off x="4731803" y="3181061"/>
            <a:ext cx="146668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Data Mining</a:t>
            </a:r>
          </a:p>
        </p:txBody>
      </p:sp>
      <p:sp>
        <p:nvSpPr>
          <p:cNvPr id="27" name="CasellaDiTesto 2053">
            <a:extLst>
              <a:ext uri="{FF2B5EF4-FFF2-40B4-BE49-F238E27FC236}">
                <a16:creationId xmlns:a16="http://schemas.microsoft.com/office/drawing/2014/main" id="{A8FC3AF2-0395-A879-C2B1-AC0C837E66AB}"/>
              </a:ext>
            </a:extLst>
          </p:cNvPr>
          <p:cNvSpPr txBox="1"/>
          <p:nvPr/>
        </p:nvSpPr>
        <p:spPr>
          <a:xfrm rot="20706202">
            <a:off x="7922256" y="3098066"/>
            <a:ext cx="14959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  <a:latin typeface="Times New Roman"/>
              </a:rPr>
              <a:t>Training</a:t>
            </a:r>
            <a:endParaRPr lang="it-IT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7373C-F79C-FC1A-23F5-9BCABBCEA9F6}"/>
              </a:ext>
            </a:extLst>
          </p:cNvPr>
          <p:cNvSpPr txBox="1"/>
          <p:nvPr/>
        </p:nvSpPr>
        <p:spPr>
          <a:xfrm>
            <a:off x="2552579" y="5402156"/>
            <a:ext cx="125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Testing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F889771-D8E0-DE0A-82FF-BC79A532510B}"/>
              </a:ext>
            </a:extLst>
          </p:cNvPr>
          <p:cNvSpPr txBox="1"/>
          <p:nvPr/>
        </p:nvSpPr>
        <p:spPr>
          <a:xfrm>
            <a:off x="4923486" y="5375191"/>
            <a:ext cx="166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Back Propagation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2EA035D-AB98-22A5-8B59-517AAD310749}"/>
              </a:ext>
            </a:extLst>
          </p:cNvPr>
          <p:cNvSpPr txBox="1"/>
          <p:nvPr/>
        </p:nvSpPr>
        <p:spPr>
          <a:xfrm>
            <a:off x="7565542" y="5468464"/>
            <a:ext cx="129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Detection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EB50D700-48E1-4865-1FD7-4C129F67E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0" y="1341489"/>
            <a:ext cx="2324444" cy="2324444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B6FC5CBC-2C4B-52D5-59AA-0923A7A8D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41" y="1521544"/>
            <a:ext cx="1633993" cy="163399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6B214936-0D5C-7070-0BFF-2E7EA6F6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69" y="1463415"/>
            <a:ext cx="1615051" cy="1615051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D0D46891-9AC0-AA12-2DF5-8FCF36FD5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8086" y="4150480"/>
            <a:ext cx="1260148" cy="126623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FC24735C-811E-FF0E-FFD4-D8C8991E8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5006" y="3987719"/>
            <a:ext cx="1575772" cy="157577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28ED5B34-481A-166D-A2ED-B1131BB94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181" y="4121790"/>
            <a:ext cx="1313529" cy="13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1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>
            <a:extLst>
              <a:ext uri="{FF2B5EF4-FFF2-40B4-BE49-F238E27FC236}">
                <a16:creationId xmlns:a16="http://schemas.microsoft.com/office/drawing/2014/main" id="{D4B6AF50-70B6-DE92-AC51-8D2B3B84862E}"/>
              </a:ext>
            </a:extLst>
          </p:cNvPr>
          <p:cNvSpPr txBox="1"/>
          <p:nvPr/>
        </p:nvSpPr>
        <p:spPr>
          <a:xfrm>
            <a:off x="0" y="17563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HOW DOES IT WORK?</a:t>
            </a:r>
            <a:r>
              <a:rPr lang="it-IT" sz="4800" dirty="0">
                <a:solidFill>
                  <a:srgbClr val="000000"/>
                </a:solidFill>
                <a:latin typeface="Times New Roman"/>
              </a:rPr>
              <a:t> 1/2</a:t>
            </a:r>
            <a:endParaRPr lang="it-IT" sz="4800" b="0" i="0" u="none" strike="noStrike" kern="1200" cap="none" spc="0" baseline="0" dirty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CasellaDiTesto 25">
            <a:extLst>
              <a:ext uri="{FF2B5EF4-FFF2-40B4-BE49-F238E27FC236}">
                <a16:creationId xmlns:a16="http://schemas.microsoft.com/office/drawing/2014/main" id="{7C83DF86-8484-2B5F-F7B2-0312C940603E}"/>
              </a:ext>
            </a:extLst>
          </p:cNvPr>
          <p:cNvSpPr txBox="1"/>
          <p:nvPr/>
        </p:nvSpPr>
        <p:spPr>
          <a:xfrm>
            <a:off x="9185727" y="6157570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450870-7DE4-B944-029E-BA3EC7F1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57" y="1369403"/>
            <a:ext cx="5782482" cy="150516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D2526F-0528-E91D-0040-F58B67EF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7127" y="3768062"/>
            <a:ext cx="4830523" cy="17205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C820E99-1B19-34A7-3C67-3598EFD92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83" y="3772460"/>
            <a:ext cx="5228025" cy="1716137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28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>
            <a:extLst>
              <a:ext uri="{FF2B5EF4-FFF2-40B4-BE49-F238E27FC236}">
                <a16:creationId xmlns:a16="http://schemas.microsoft.com/office/drawing/2014/main" id="{D4B6AF50-70B6-DE92-AC51-8D2B3B84862E}"/>
              </a:ext>
            </a:extLst>
          </p:cNvPr>
          <p:cNvSpPr txBox="1"/>
          <p:nvPr/>
        </p:nvSpPr>
        <p:spPr>
          <a:xfrm>
            <a:off x="0" y="17563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HOW DOES IT WORK? 2/2</a:t>
            </a:r>
          </a:p>
        </p:txBody>
      </p:sp>
      <p:sp>
        <p:nvSpPr>
          <p:cNvPr id="5" name="CasellaDiTesto 25">
            <a:extLst>
              <a:ext uri="{FF2B5EF4-FFF2-40B4-BE49-F238E27FC236}">
                <a16:creationId xmlns:a16="http://schemas.microsoft.com/office/drawing/2014/main" id="{7C83DF86-8484-2B5F-F7B2-0312C940603E}"/>
              </a:ext>
            </a:extLst>
          </p:cNvPr>
          <p:cNvSpPr txBox="1"/>
          <p:nvPr/>
        </p:nvSpPr>
        <p:spPr>
          <a:xfrm>
            <a:off x="9185727" y="6157570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857EBE9-B8F0-290E-A65C-00BE1B64E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1418944"/>
            <a:ext cx="6061300" cy="19003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BA408-3F83-F657-47A9-1F5908543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689"/>
          <a:stretch/>
        </p:blipFill>
        <p:spPr>
          <a:xfrm>
            <a:off x="6213764" y="4071441"/>
            <a:ext cx="5645663" cy="150750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80F139F-DED6-D8FC-7C21-A8BE58374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2" y="1888037"/>
            <a:ext cx="4152737" cy="3348981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1462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nettore 21">
            <a:extLst>
              <a:ext uri="{FF2B5EF4-FFF2-40B4-BE49-F238E27FC236}">
                <a16:creationId xmlns:a16="http://schemas.microsoft.com/office/drawing/2014/main" id="{F285C564-E37A-35A4-DEDD-7F9F15680C84}"/>
              </a:ext>
            </a:extLst>
          </p:cNvPr>
          <p:cNvSpPr/>
          <p:nvPr/>
        </p:nvSpPr>
        <p:spPr>
          <a:xfrm>
            <a:off x="7034273" y="4334694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Connettore 21">
            <a:extLst>
              <a:ext uri="{FF2B5EF4-FFF2-40B4-BE49-F238E27FC236}">
                <a16:creationId xmlns:a16="http://schemas.microsoft.com/office/drawing/2014/main" id="{A17C94ED-69E8-AC18-F899-0709B81AA1C6}"/>
              </a:ext>
            </a:extLst>
          </p:cNvPr>
          <p:cNvSpPr/>
          <p:nvPr/>
        </p:nvSpPr>
        <p:spPr>
          <a:xfrm>
            <a:off x="7038343" y="1558386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4" y="278787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RISULTATI OTTENUTI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70D6CCDA-68DB-1F08-4C92-D250F7A716E5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61F1AAF-5989-D49E-FB4D-181EFA2D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4" y="1531617"/>
            <a:ext cx="5059687" cy="3794765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1B7B5B-16DF-4E6C-E5BE-81E7E531F85E}"/>
              </a:ext>
            </a:extLst>
          </p:cNvPr>
          <p:cNvSpPr txBox="1"/>
          <p:nvPr/>
        </p:nvSpPr>
        <p:spPr>
          <a:xfrm>
            <a:off x="8185900" y="1562820"/>
            <a:ext cx="3426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Risposta rapida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in pochi millisecondi</a:t>
            </a:r>
          </a:p>
        </p:txBody>
      </p:sp>
      <p:pic>
        <p:nvPicPr>
          <p:cNvPr id="15" name="Elemento grafico 14" descr="Segno di spunta con riempimento a tinta unita">
            <a:extLst>
              <a:ext uri="{FF2B5EF4-FFF2-40B4-BE49-F238E27FC236}">
                <a16:creationId xmlns:a16="http://schemas.microsoft.com/office/drawing/2014/main" id="{F224CC82-5F82-23A7-6C74-4C9876310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9215" y="1639935"/>
            <a:ext cx="721536" cy="721536"/>
          </a:xfrm>
          <a:prstGeom prst="rect">
            <a:avLst/>
          </a:prstGeom>
        </p:spPr>
      </p:pic>
      <p:pic>
        <p:nvPicPr>
          <p:cNvPr id="18" name="Elemento grafico 17" descr="Chiudi con riempimento a tinta unita">
            <a:extLst>
              <a:ext uri="{FF2B5EF4-FFF2-40B4-BE49-F238E27FC236}">
                <a16:creationId xmlns:a16="http://schemas.microsoft.com/office/drawing/2014/main" id="{3EC4FF42-A25C-E258-8D19-E3370C4C0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4709" y="4354052"/>
            <a:ext cx="782408" cy="782408"/>
          </a:xfrm>
          <a:prstGeom prst="rect">
            <a:avLst/>
          </a:prstGeom>
        </p:spPr>
      </p:pic>
      <p:sp>
        <p:nvSpPr>
          <p:cNvPr id="25" name="Connettore 21">
            <a:extLst>
              <a:ext uri="{FF2B5EF4-FFF2-40B4-BE49-F238E27FC236}">
                <a16:creationId xmlns:a16="http://schemas.microsoft.com/office/drawing/2014/main" id="{87D6DAC0-6C7A-6743-F28B-0EE2AFE6155D}"/>
              </a:ext>
            </a:extLst>
          </p:cNvPr>
          <p:cNvSpPr/>
          <p:nvPr/>
        </p:nvSpPr>
        <p:spPr>
          <a:xfrm>
            <a:off x="7034273" y="2946680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27" name="Elemento grafico 26" descr="Segno di spunta con riempimento a tinta unita">
            <a:extLst>
              <a:ext uri="{FF2B5EF4-FFF2-40B4-BE49-F238E27FC236}">
                <a16:creationId xmlns:a16="http://schemas.microsoft.com/office/drawing/2014/main" id="{37D1A832-D7C4-448B-940C-BDCBA4631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5145" y="3044648"/>
            <a:ext cx="721536" cy="721536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5FD48B-4A19-84A9-9BA2-A7F70C68F40A}"/>
              </a:ext>
            </a:extLst>
          </p:cNvPr>
          <p:cNvSpPr txBox="1"/>
          <p:nvPr/>
        </p:nvSpPr>
        <p:spPr>
          <a:xfrm>
            <a:off x="8185900" y="2946680"/>
            <a:ext cx="2834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Accurato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Precisione superiore al 99%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742AE4F-FEA7-CEB1-A06E-9ABFA07A6BC0}"/>
              </a:ext>
            </a:extLst>
          </p:cNvPr>
          <p:cNvSpPr txBox="1"/>
          <p:nvPr/>
        </p:nvSpPr>
        <p:spPr>
          <a:xfrm>
            <a:off x="8185900" y="4336764"/>
            <a:ext cx="2834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Hard-coded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Dipendente dal dataset</a:t>
            </a:r>
          </a:p>
        </p:txBody>
      </p:sp>
    </p:spTree>
    <p:extLst>
      <p:ext uri="{BB962C8B-B14F-4D97-AF65-F5344CB8AC3E}">
        <p14:creationId xmlns:p14="http://schemas.microsoft.com/office/powerpoint/2010/main" val="140674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5366E"/>
            </a:gs>
            <a:gs pos="2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nettore 21">
            <a:extLst>
              <a:ext uri="{FF2B5EF4-FFF2-40B4-BE49-F238E27FC236}">
                <a16:creationId xmlns:a16="http://schemas.microsoft.com/office/drawing/2014/main" id="{F285C564-E37A-35A4-DEDD-7F9F15680C84}"/>
              </a:ext>
            </a:extLst>
          </p:cNvPr>
          <p:cNvSpPr/>
          <p:nvPr/>
        </p:nvSpPr>
        <p:spPr>
          <a:xfrm>
            <a:off x="7034273" y="4334694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Connettore 21">
            <a:extLst>
              <a:ext uri="{FF2B5EF4-FFF2-40B4-BE49-F238E27FC236}">
                <a16:creationId xmlns:a16="http://schemas.microsoft.com/office/drawing/2014/main" id="{A17C94ED-69E8-AC18-F899-0709B81AA1C6}"/>
              </a:ext>
            </a:extLst>
          </p:cNvPr>
          <p:cNvSpPr/>
          <p:nvPr/>
        </p:nvSpPr>
        <p:spPr>
          <a:xfrm>
            <a:off x="7038343" y="1558386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4" y="278787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dirty="0">
                <a:solidFill>
                  <a:srgbClr val="000000"/>
                </a:solidFill>
                <a:latin typeface="Times New Roman"/>
              </a:rPr>
              <a:t>WHAT ABOUT SOCIAL ENGINEERING?</a:t>
            </a:r>
            <a:endParaRPr lang="it-IT" sz="4800" b="0" i="0" u="none" strike="noStrike" kern="1200" cap="none" spc="0" baseline="0" dirty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70D6CCDA-68DB-1F08-4C92-D250F7A716E5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61F1AAF-5989-D49E-FB4D-181EFA2D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63594" y="1531617"/>
            <a:ext cx="5059687" cy="3794765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1B7B5B-16DF-4E6C-E5BE-81E7E531F85E}"/>
              </a:ext>
            </a:extLst>
          </p:cNvPr>
          <p:cNvSpPr txBox="1"/>
          <p:nvPr/>
        </p:nvSpPr>
        <p:spPr>
          <a:xfrm>
            <a:off x="8185900" y="1462094"/>
            <a:ext cx="3426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Riproduzioni facili da creare</a:t>
            </a:r>
          </a:p>
        </p:txBody>
      </p:sp>
      <p:sp>
        <p:nvSpPr>
          <p:cNvPr id="25" name="Connettore 21">
            <a:extLst>
              <a:ext uri="{FF2B5EF4-FFF2-40B4-BE49-F238E27FC236}">
                <a16:creationId xmlns:a16="http://schemas.microsoft.com/office/drawing/2014/main" id="{87D6DAC0-6C7A-6743-F28B-0EE2AFE6155D}"/>
              </a:ext>
            </a:extLst>
          </p:cNvPr>
          <p:cNvSpPr/>
          <p:nvPr/>
        </p:nvSpPr>
        <p:spPr>
          <a:xfrm>
            <a:off x="7034273" y="2946680"/>
            <a:ext cx="843280" cy="8211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5FD48B-4A19-84A9-9BA2-A7F70C68F40A}"/>
              </a:ext>
            </a:extLst>
          </p:cNvPr>
          <p:cNvSpPr txBox="1"/>
          <p:nvPr/>
        </p:nvSpPr>
        <p:spPr>
          <a:xfrm>
            <a:off x="8185900" y="3064854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Furto identità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742AE4F-FEA7-CEB1-A06E-9ABFA07A6BC0}"/>
              </a:ext>
            </a:extLst>
          </p:cNvPr>
          <p:cNvSpPr txBox="1"/>
          <p:nvPr/>
        </p:nvSpPr>
        <p:spPr>
          <a:xfrm>
            <a:off x="8185900" y="4206647"/>
            <a:ext cx="2521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Bersagli </a:t>
            </a:r>
          </a:p>
          <a:p>
            <a:r>
              <a:rPr lang="it-IT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Elemento grafico 4" descr="Cronometro 25% con riempimento a tinta unita">
            <a:extLst>
              <a:ext uri="{FF2B5EF4-FFF2-40B4-BE49-F238E27FC236}">
                <a16:creationId xmlns:a16="http://schemas.microsoft.com/office/drawing/2014/main" id="{606C8D2B-AB37-6873-33D0-01C696FE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4273" y="1542845"/>
            <a:ext cx="843280" cy="84328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C78898B-FE35-225D-E590-C9C8B8E54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71" y="2998175"/>
            <a:ext cx="731084" cy="731084"/>
          </a:xfrm>
          <a:prstGeom prst="flowChartConnector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8F19EE07-CB3F-A526-789B-7AC1077B7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98" y="4399515"/>
            <a:ext cx="491230" cy="6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5">
            <a:extLst>
              <a:ext uri="{FF2B5EF4-FFF2-40B4-BE49-F238E27FC236}">
                <a16:creationId xmlns:a16="http://schemas.microsoft.com/office/drawing/2014/main" id="{70D6CCDA-68DB-1F08-4C92-D250F7A716E5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2EDE8-24E3-A58B-4BFD-3E84C0F9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uFillTx/>
                <a:latin typeface="Times New Roman"/>
              </a:rPr>
              <a:t>DEEPFAKE</a:t>
            </a:r>
          </a:p>
        </p:txBody>
      </p:sp>
      <p:sp>
        <p:nvSpPr>
          <p:cNvPr id="3" name="Connettore 9">
            <a:extLst>
              <a:ext uri="{FF2B5EF4-FFF2-40B4-BE49-F238E27FC236}">
                <a16:creationId xmlns:a16="http://schemas.microsoft.com/office/drawing/2014/main" id="{E1592328-C421-B9F8-E9DB-569EEB600788}"/>
              </a:ext>
            </a:extLst>
          </p:cNvPr>
          <p:cNvSpPr/>
          <p:nvPr/>
        </p:nvSpPr>
        <p:spPr>
          <a:xfrm>
            <a:off x="1464941" y="2381271"/>
            <a:ext cx="2367537" cy="24034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4" name="Elemento grafico 17" descr="Fotocamera con riempimento a tinta unita">
            <a:extLst>
              <a:ext uri="{FF2B5EF4-FFF2-40B4-BE49-F238E27FC236}">
                <a16:creationId xmlns:a16="http://schemas.microsoft.com/office/drawing/2014/main" id="{1E235B64-5714-502D-2E79-703ABC68B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745" y="2669389"/>
            <a:ext cx="1805939" cy="18059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nettore 19">
            <a:extLst>
              <a:ext uri="{FF2B5EF4-FFF2-40B4-BE49-F238E27FC236}">
                <a16:creationId xmlns:a16="http://schemas.microsoft.com/office/drawing/2014/main" id="{D2A5EAB9-51A0-4B60-4C31-F7ED05E6E769}"/>
              </a:ext>
            </a:extLst>
          </p:cNvPr>
          <p:cNvSpPr/>
          <p:nvPr/>
        </p:nvSpPr>
        <p:spPr>
          <a:xfrm>
            <a:off x="8359517" y="2370655"/>
            <a:ext cx="2367537" cy="24034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" name="Connettore 20">
            <a:extLst>
              <a:ext uri="{FF2B5EF4-FFF2-40B4-BE49-F238E27FC236}">
                <a16:creationId xmlns:a16="http://schemas.microsoft.com/office/drawing/2014/main" id="{E3CC19F8-0129-146C-C019-7935744E07B8}"/>
              </a:ext>
            </a:extLst>
          </p:cNvPr>
          <p:cNvSpPr/>
          <p:nvPr/>
        </p:nvSpPr>
        <p:spPr>
          <a:xfrm rot="10799991">
            <a:off x="4912229" y="2370655"/>
            <a:ext cx="2367537" cy="24034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27500">
                <a:srgbClr val="3E3259"/>
              </a:gs>
              <a:gs pos="0">
                <a:srgbClr val="15366E"/>
              </a:gs>
              <a:gs pos="55000">
                <a:srgbClr val="662E44"/>
              </a:gs>
              <a:gs pos="100000">
                <a:srgbClr val="802B35"/>
              </a:gs>
            </a:gsLst>
            <a:lin ang="10800000"/>
          </a:gra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7" name="Elemento grafico 22" descr="Radiomicrofono con riempimento a tinta unita">
            <a:extLst>
              <a:ext uri="{FF2B5EF4-FFF2-40B4-BE49-F238E27FC236}">
                <a16:creationId xmlns:a16="http://schemas.microsoft.com/office/drawing/2014/main" id="{B6E232D5-A5EB-F1C5-9072-E23CDC07F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2402" y="2679374"/>
            <a:ext cx="1807201" cy="18072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Elemento grafico 24" descr="Videocamera con riempimento a tinta unita">
            <a:extLst>
              <a:ext uri="{FF2B5EF4-FFF2-40B4-BE49-F238E27FC236}">
                <a16:creationId xmlns:a16="http://schemas.microsoft.com/office/drawing/2014/main" id="{8D0FA6A8-A136-D453-0F5B-3CC1C7C47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9059" y="2613053"/>
            <a:ext cx="1807201" cy="18072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4" y="278787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CONCLUSIONI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70D6CCDA-68DB-1F08-4C92-D250F7A716E5}"/>
              </a:ext>
            </a:extLst>
          </p:cNvPr>
          <p:cNvSpPr txBox="1"/>
          <p:nvPr/>
        </p:nvSpPr>
        <p:spPr>
          <a:xfrm>
            <a:off x="9326880" y="6165474"/>
            <a:ext cx="266596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Giorgio Mocci</a:t>
            </a:r>
          </a:p>
        </p:txBody>
      </p:sp>
      <p:sp>
        <p:nvSpPr>
          <p:cNvPr id="8" name="Rettangolo con angoli arrotondati 1">
            <a:extLst>
              <a:ext uri="{FF2B5EF4-FFF2-40B4-BE49-F238E27FC236}">
                <a16:creationId xmlns:a16="http://schemas.microsoft.com/office/drawing/2014/main" id="{8358BD5D-052B-28F6-2B1B-ADF52869E062}"/>
              </a:ext>
            </a:extLst>
          </p:cNvPr>
          <p:cNvSpPr>
            <a:spLocks noChangeAspect="1"/>
          </p:cNvSpPr>
          <p:nvPr/>
        </p:nvSpPr>
        <p:spPr>
          <a:xfrm>
            <a:off x="484372" y="2047003"/>
            <a:ext cx="2887792" cy="276399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Rettangolo con angoli arrotondati 3">
            <a:extLst>
              <a:ext uri="{FF2B5EF4-FFF2-40B4-BE49-F238E27FC236}">
                <a16:creationId xmlns:a16="http://schemas.microsoft.com/office/drawing/2014/main" id="{01D3E484-31ED-2CE4-4553-BE29984C38E7}"/>
              </a:ext>
            </a:extLst>
          </p:cNvPr>
          <p:cNvSpPr>
            <a:spLocks noChangeAspect="1"/>
          </p:cNvSpPr>
          <p:nvPr/>
        </p:nvSpPr>
        <p:spPr>
          <a:xfrm>
            <a:off x="4652104" y="2047003"/>
            <a:ext cx="2887792" cy="276399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" name="Rettangolo con angoli arrotondati 19">
            <a:extLst>
              <a:ext uri="{FF2B5EF4-FFF2-40B4-BE49-F238E27FC236}">
                <a16:creationId xmlns:a16="http://schemas.microsoft.com/office/drawing/2014/main" id="{CC61A97B-8ADC-F5B2-D17A-28B63C3468A3}"/>
              </a:ext>
            </a:extLst>
          </p:cNvPr>
          <p:cNvSpPr>
            <a:spLocks noChangeAspect="1"/>
          </p:cNvSpPr>
          <p:nvPr/>
        </p:nvSpPr>
        <p:spPr>
          <a:xfrm>
            <a:off x="8819836" y="2047003"/>
            <a:ext cx="2887792" cy="276399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2DA9FB9-FF24-8F61-9B41-BE6F596B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/>
          <a:stretch/>
        </p:blipFill>
        <p:spPr>
          <a:xfrm>
            <a:off x="484372" y="2047007"/>
            <a:ext cx="2887792" cy="2763989"/>
          </a:xfrm>
          <a:prstGeom prst="round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461EC62-403B-6004-23F6-9F06308EE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7520" y="1838508"/>
            <a:ext cx="4358640" cy="3180984"/>
          </a:xfrm>
          <a:prstGeom prst="rect">
            <a:avLst/>
          </a:prstGeom>
        </p:spPr>
      </p:pic>
      <p:sp>
        <p:nvSpPr>
          <p:cNvPr id="4" name="Segno di addizione 3">
            <a:extLst>
              <a:ext uri="{FF2B5EF4-FFF2-40B4-BE49-F238E27FC236}">
                <a16:creationId xmlns:a16="http://schemas.microsoft.com/office/drawing/2014/main" id="{AAC674EF-2676-FFD5-B189-90BD4819578F}"/>
              </a:ext>
            </a:extLst>
          </p:cNvPr>
          <p:cNvSpPr/>
          <p:nvPr/>
        </p:nvSpPr>
        <p:spPr>
          <a:xfrm>
            <a:off x="3554934" y="2971794"/>
            <a:ext cx="914400" cy="914400"/>
          </a:xfrm>
          <a:prstGeom prst="mathPlu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Uguale a 4">
            <a:extLst>
              <a:ext uri="{FF2B5EF4-FFF2-40B4-BE49-F238E27FC236}">
                <a16:creationId xmlns:a16="http://schemas.microsoft.com/office/drawing/2014/main" id="{B6A40AFA-294D-C71D-CAA5-3C854C072A31}"/>
              </a:ext>
            </a:extLst>
          </p:cNvPr>
          <p:cNvSpPr/>
          <p:nvPr/>
        </p:nvSpPr>
        <p:spPr>
          <a:xfrm>
            <a:off x="7716998" y="2971794"/>
            <a:ext cx="914400" cy="914400"/>
          </a:xfrm>
          <a:prstGeom prst="mathEqual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38B0703-5823-AFA6-B3F9-6AE7160FA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72" y="2047000"/>
            <a:ext cx="2882124" cy="2763988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93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662E44"/>
            </a:gs>
            <a:gs pos="100000">
              <a:srgbClr val="802B35"/>
            </a:gs>
            <a:gs pos="45000">
              <a:srgbClr val="3E3259"/>
            </a:gs>
            <a:gs pos="0">
              <a:srgbClr val="15366E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4">
            <a:extLst>
              <a:ext uri="{FF2B5EF4-FFF2-40B4-BE49-F238E27FC236}">
                <a16:creationId xmlns:a16="http://schemas.microsoft.com/office/drawing/2014/main" id="{5C855151-8390-E6B6-407F-3589F4E6CE8B}"/>
              </a:ext>
            </a:extLst>
          </p:cNvPr>
          <p:cNvSpPr txBox="1"/>
          <p:nvPr/>
        </p:nvSpPr>
        <p:spPr>
          <a:xfrm>
            <a:off x="4" y="273739"/>
            <a:ext cx="12191996" cy="14465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1200" cap="none" spc="0" baseline="0" dirty="0">
                <a:solidFill>
                  <a:schemeClr val="bg1"/>
                </a:solidFill>
                <a:uFillTx/>
                <a:latin typeface="Times New Roman"/>
              </a:rPr>
              <a:t>A GAME OF CAT &amp; MOUSE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4000" b="1" i="0" u="none" strike="noStrike" kern="1200" cap="none" spc="0" baseline="0" dirty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B0237B8E-2128-5828-BF87-4887963ABD06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chemeClr val="bg1"/>
                </a:solidFill>
                <a:uFillTx/>
                <a:latin typeface="Times New Roman"/>
              </a:rPr>
              <a:t>Marco Motamed</a:t>
            </a:r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442F907A-0B25-4599-888A-FA6886DEE232}"/>
              </a:ext>
            </a:extLst>
          </p:cNvPr>
          <p:cNvSpPr txBox="1"/>
          <p:nvPr/>
        </p:nvSpPr>
        <p:spPr>
          <a:xfrm>
            <a:off x="9446081" y="6124834"/>
            <a:ext cx="254380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1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 dirty="0">
                <a:solidFill>
                  <a:schemeClr val="bg1"/>
                </a:solidFill>
                <a:uFillTx/>
                <a:latin typeface="Times New Roman"/>
              </a:rPr>
              <a:t>Giorgio Mocci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52D54B-B59B-E1DC-24CB-0BD32D171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87" y="1229176"/>
            <a:ext cx="4399648" cy="43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gradFill>
          <a:gsLst>
            <a:gs pos="80000">
              <a:srgbClr val="15366E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nettore 21">
            <a:extLst>
              <a:ext uri="{FF2B5EF4-FFF2-40B4-BE49-F238E27FC236}">
                <a16:creationId xmlns:a16="http://schemas.microsoft.com/office/drawing/2014/main" id="{24CE1236-8749-E72C-98AD-62DB1B086B08}"/>
              </a:ext>
            </a:extLst>
          </p:cNvPr>
          <p:cNvSpPr/>
          <p:nvPr/>
        </p:nvSpPr>
        <p:spPr>
          <a:xfrm>
            <a:off x="6187287" y="1799612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3" name="Immagine 7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99B6C898-89CF-62EB-DCE3-3B09A15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65" y="2143591"/>
            <a:ext cx="5375821" cy="3013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sellaDiTesto 5">
            <a:extLst>
              <a:ext uri="{FF2B5EF4-FFF2-40B4-BE49-F238E27FC236}">
                <a16:creationId xmlns:a16="http://schemas.microsoft.com/office/drawing/2014/main" id="{8B1AC0E9-A119-A5BA-4543-89DD0ADEEF6C}"/>
              </a:ext>
            </a:extLst>
          </p:cNvPr>
          <p:cNvSpPr txBox="1"/>
          <p:nvPr/>
        </p:nvSpPr>
        <p:spPr>
          <a:xfrm>
            <a:off x="0" y="27150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THE LIGHT SIDE</a:t>
            </a:r>
          </a:p>
        </p:txBody>
      </p:sp>
      <p:sp>
        <p:nvSpPr>
          <p:cNvPr id="5" name="CasellaDiTesto 25">
            <a:extLst>
              <a:ext uri="{FF2B5EF4-FFF2-40B4-BE49-F238E27FC236}">
                <a16:creationId xmlns:a16="http://schemas.microsoft.com/office/drawing/2014/main" id="{207D0F57-1045-09FA-83FB-ED8CF8AF2A5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</a:t>
            </a:r>
            <a:r>
              <a:rPr lang="it-IT" sz="2400" b="1" i="0" u="none" strike="noStrike" kern="1200" cap="none" spc="0" baseline="0">
                <a:solidFill>
                  <a:srgbClr val="15366E"/>
                </a:solidFill>
                <a:uFillTx/>
                <a:latin typeface="Times New Roman"/>
              </a:rPr>
              <a:t>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Motamed</a:t>
            </a:r>
          </a:p>
        </p:txBody>
      </p:sp>
      <p:sp>
        <p:nvSpPr>
          <p:cNvPr id="6" name="CasellaDiTesto 8">
            <a:extLst>
              <a:ext uri="{FF2B5EF4-FFF2-40B4-BE49-F238E27FC236}">
                <a16:creationId xmlns:a16="http://schemas.microsoft.com/office/drawing/2014/main" id="{6AE40275-A78B-E87D-CB1B-7ED46519F5BA}"/>
              </a:ext>
            </a:extLst>
          </p:cNvPr>
          <p:cNvSpPr txBox="1"/>
          <p:nvPr/>
        </p:nvSpPr>
        <p:spPr>
          <a:xfrm>
            <a:off x="7156414" y="1828781"/>
            <a:ext cx="3195937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Cinematografico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Maggiore libertà ai registi</a:t>
            </a:r>
          </a:p>
        </p:txBody>
      </p:sp>
      <p:sp>
        <p:nvSpPr>
          <p:cNvPr id="7" name="CasellaDiTesto 11">
            <a:extLst>
              <a:ext uri="{FF2B5EF4-FFF2-40B4-BE49-F238E27FC236}">
                <a16:creationId xmlns:a16="http://schemas.microsoft.com/office/drawing/2014/main" id="{D4BA06BA-04FA-6B46-02FD-E9E4A0AAB1DF}"/>
              </a:ext>
            </a:extLst>
          </p:cNvPr>
          <p:cNvSpPr txBox="1"/>
          <p:nvPr/>
        </p:nvSpPr>
        <p:spPr>
          <a:xfrm>
            <a:off x="7156414" y="3004105"/>
            <a:ext cx="6281735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Medico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Assistere la ricerca</a:t>
            </a:r>
          </a:p>
        </p:txBody>
      </p:sp>
      <p:sp>
        <p:nvSpPr>
          <p:cNvPr id="8" name="CasellaDiTesto 12">
            <a:extLst>
              <a:ext uri="{FF2B5EF4-FFF2-40B4-BE49-F238E27FC236}">
                <a16:creationId xmlns:a16="http://schemas.microsoft.com/office/drawing/2014/main" id="{C3932B19-F01C-BDC1-6EFF-2F6465646F07}"/>
              </a:ext>
            </a:extLst>
          </p:cNvPr>
          <p:cNvSpPr txBox="1"/>
          <p:nvPr/>
        </p:nvSpPr>
        <p:spPr>
          <a:xfrm>
            <a:off x="7156414" y="4240987"/>
            <a:ext cx="6281735" cy="113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Educativo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Assistere la didattica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Rettangolo con angoli arrotondati 13">
            <a:extLst>
              <a:ext uri="{FF2B5EF4-FFF2-40B4-BE49-F238E27FC236}">
                <a16:creationId xmlns:a16="http://schemas.microsoft.com/office/drawing/2014/main" id="{FD01FB29-358D-3FE9-F5A7-DDB62A84468A}"/>
              </a:ext>
            </a:extLst>
          </p:cNvPr>
          <p:cNvSpPr/>
          <p:nvPr/>
        </p:nvSpPr>
        <p:spPr>
          <a:xfrm>
            <a:off x="676271" y="2143591"/>
            <a:ext cx="4771211" cy="3013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0" name="Elemento grafico 16" descr="Ciak con riempimento a tinta unita">
            <a:extLst>
              <a:ext uri="{FF2B5EF4-FFF2-40B4-BE49-F238E27FC236}">
                <a16:creationId xmlns:a16="http://schemas.microsoft.com/office/drawing/2014/main" id="{F5BCBD9C-5A1C-A746-9522-A80C41815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7194" y="1932767"/>
            <a:ext cx="649095" cy="6490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Connettore 23">
            <a:extLst>
              <a:ext uri="{FF2B5EF4-FFF2-40B4-BE49-F238E27FC236}">
                <a16:creationId xmlns:a16="http://schemas.microsoft.com/office/drawing/2014/main" id="{37689533-F115-0AAC-F93A-63EE8419B754}"/>
              </a:ext>
            </a:extLst>
          </p:cNvPr>
          <p:cNvSpPr/>
          <p:nvPr/>
        </p:nvSpPr>
        <p:spPr>
          <a:xfrm>
            <a:off x="6187287" y="3047713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Connettore 26">
            <a:extLst>
              <a:ext uri="{FF2B5EF4-FFF2-40B4-BE49-F238E27FC236}">
                <a16:creationId xmlns:a16="http://schemas.microsoft.com/office/drawing/2014/main" id="{3F638091-6C4B-D41C-358A-19B1A16A1AC8}"/>
              </a:ext>
            </a:extLst>
          </p:cNvPr>
          <p:cNvSpPr/>
          <p:nvPr/>
        </p:nvSpPr>
        <p:spPr>
          <a:xfrm>
            <a:off x="6187287" y="4295823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3" name="Elemento grafico 28" descr="Kit di pronto soccorso con riempimento a tinta unita">
            <a:extLst>
              <a:ext uri="{FF2B5EF4-FFF2-40B4-BE49-F238E27FC236}">
                <a16:creationId xmlns:a16="http://schemas.microsoft.com/office/drawing/2014/main" id="{617C267B-AA27-AC5C-F3A1-68AFE46A6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1422" y="3050264"/>
            <a:ext cx="772805" cy="772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Elemento grafico 30" descr="Professore con riempimento a tinta unita">
            <a:extLst>
              <a:ext uri="{FF2B5EF4-FFF2-40B4-BE49-F238E27FC236}">
                <a16:creationId xmlns:a16="http://schemas.microsoft.com/office/drawing/2014/main" id="{6D30DFCD-9DE9-BA92-6E67-CB80DFD1C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4693" y="4295823"/>
            <a:ext cx="726253" cy="7262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gradFill>
          <a:gsLst>
            <a:gs pos="0">
              <a:srgbClr val="15366E"/>
            </a:gs>
            <a:gs pos="2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nettore 21">
            <a:extLst>
              <a:ext uri="{FF2B5EF4-FFF2-40B4-BE49-F238E27FC236}">
                <a16:creationId xmlns:a16="http://schemas.microsoft.com/office/drawing/2014/main" id="{607558E5-2139-8289-46C1-AD1E629E2FAD}"/>
              </a:ext>
            </a:extLst>
          </p:cNvPr>
          <p:cNvSpPr/>
          <p:nvPr/>
        </p:nvSpPr>
        <p:spPr>
          <a:xfrm>
            <a:off x="5161367" y="1541221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477D2A-2DD2-A75F-4F51-3271D2A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27" y="1279931"/>
            <a:ext cx="2306107" cy="153740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onnettore 35">
            <a:extLst>
              <a:ext uri="{FF2B5EF4-FFF2-40B4-BE49-F238E27FC236}">
                <a16:creationId xmlns:a16="http://schemas.microsoft.com/office/drawing/2014/main" id="{08086DA6-0F19-B552-E44F-1DA7F2E1899B}"/>
              </a:ext>
            </a:extLst>
          </p:cNvPr>
          <p:cNvSpPr/>
          <p:nvPr/>
        </p:nvSpPr>
        <p:spPr>
          <a:xfrm>
            <a:off x="5161074" y="3874294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" name="Connettore 10">
            <a:extLst>
              <a:ext uri="{FF2B5EF4-FFF2-40B4-BE49-F238E27FC236}">
                <a16:creationId xmlns:a16="http://schemas.microsoft.com/office/drawing/2014/main" id="{E3328515-6B77-8BE0-D1A1-F63244CFDA52}"/>
              </a:ext>
            </a:extLst>
          </p:cNvPr>
          <p:cNvSpPr/>
          <p:nvPr/>
        </p:nvSpPr>
        <p:spPr>
          <a:xfrm>
            <a:off x="5161367" y="2747022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F547583-831B-2211-C364-B1132E915B36}"/>
              </a:ext>
            </a:extLst>
          </p:cNvPr>
          <p:cNvSpPr txBox="1"/>
          <p:nvPr/>
        </p:nvSpPr>
        <p:spPr>
          <a:xfrm>
            <a:off x="0" y="27150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THE DARK SIDE</a:t>
            </a:r>
          </a:p>
        </p:txBody>
      </p:sp>
      <p:sp>
        <p:nvSpPr>
          <p:cNvPr id="7" name="CasellaDiTesto 25">
            <a:extLst>
              <a:ext uri="{FF2B5EF4-FFF2-40B4-BE49-F238E27FC236}">
                <a16:creationId xmlns:a16="http://schemas.microsoft.com/office/drawing/2014/main" id="{CBCBE78E-2965-290A-0E4F-44902A8EEB7B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</a:t>
            </a:r>
            <a:r>
              <a:rPr lang="it-IT" sz="2400" b="1" i="0" u="none" strike="noStrike" kern="1200" cap="none" spc="0" baseline="0">
                <a:solidFill>
                  <a:srgbClr val="15366E"/>
                </a:solidFill>
                <a:uFillTx/>
                <a:latin typeface="Times New Roman"/>
              </a:rPr>
              <a:t>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Motamed</a:t>
            </a:r>
          </a:p>
        </p:txBody>
      </p:sp>
      <p:sp>
        <p:nvSpPr>
          <p:cNvPr id="8" name="CasellaDiTesto 8">
            <a:extLst>
              <a:ext uri="{FF2B5EF4-FFF2-40B4-BE49-F238E27FC236}">
                <a16:creationId xmlns:a16="http://schemas.microsoft.com/office/drawing/2014/main" id="{7F7950DB-B1A7-EF8B-F663-28B798C2E19B}"/>
              </a:ext>
            </a:extLst>
          </p:cNvPr>
          <p:cNvSpPr txBox="1"/>
          <p:nvPr/>
        </p:nvSpPr>
        <p:spPr>
          <a:xfrm>
            <a:off x="657874" y="1419788"/>
            <a:ext cx="4009113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Revenge </a:t>
            </a:r>
            <a:r>
              <a:rPr lang="it-IT" sz="3200" b="1" i="0" u="none" strike="noStrike" kern="1200" cap="none" spc="0" baseline="0" dirty="0" err="1">
                <a:solidFill>
                  <a:srgbClr val="FFFFFF"/>
                </a:solidFill>
                <a:uFillTx/>
                <a:latin typeface="Times New Roman"/>
              </a:rPr>
              <a:t>FakePorn</a:t>
            </a:r>
            <a:endParaRPr lang="it-IT" sz="3200" b="1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Pornografia non consensuale</a:t>
            </a: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4366C357-4A3C-8009-1BE8-1D29CA5CC124}"/>
              </a:ext>
            </a:extLst>
          </p:cNvPr>
          <p:cNvSpPr txBox="1"/>
          <p:nvPr/>
        </p:nvSpPr>
        <p:spPr>
          <a:xfrm>
            <a:off x="657874" y="2595112"/>
            <a:ext cx="4190091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Influenzare le opinioni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Impersonificare un personaggio pubblico</a:t>
            </a:r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9BF822FE-DB56-3816-47C2-21186ECCA2D9}"/>
              </a:ext>
            </a:extLst>
          </p:cNvPr>
          <p:cNvSpPr txBox="1"/>
          <p:nvPr/>
        </p:nvSpPr>
        <p:spPr>
          <a:xfrm>
            <a:off x="657874" y="3831994"/>
            <a:ext cx="3923397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Umiliare o screditare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Danneggiare la reputazione</a:t>
            </a:r>
          </a:p>
        </p:txBody>
      </p:sp>
      <p:sp>
        <p:nvSpPr>
          <p:cNvPr id="11" name="Connettore 26">
            <a:extLst>
              <a:ext uri="{FF2B5EF4-FFF2-40B4-BE49-F238E27FC236}">
                <a16:creationId xmlns:a16="http://schemas.microsoft.com/office/drawing/2014/main" id="{076018B8-F8DE-D561-833C-4B66EC2F7752}"/>
              </a:ext>
            </a:extLst>
          </p:cNvPr>
          <p:cNvSpPr/>
          <p:nvPr/>
        </p:nvSpPr>
        <p:spPr>
          <a:xfrm>
            <a:off x="5161367" y="5080095"/>
            <a:ext cx="848910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05E49220-C44D-D19E-CFBB-5846999222AE}"/>
              </a:ext>
            </a:extLst>
          </p:cNvPr>
          <p:cNvSpPr txBox="1"/>
          <p:nvPr/>
        </p:nvSpPr>
        <p:spPr>
          <a:xfrm>
            <a:off x="715280" y="5080095"/>
            <a:ext cx="4332975" cy="1354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Truffa o frode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FFFFFF"/>
                </a:solidFill>
                <a:uFillTx/>
                <a:latin typeface="Times New Roman"/>
              </a:rPr>
              <a:t>Finte recensioni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3200" b="1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3" name="Elemento grafico 9" descr="Lampadina e matita con riempimento a tinta unita">
            <a:extLst>
              <a:ext uri="{FF2B5EF4-FFF2-40B4-BE49-F238E27FC236}">
                <a16:creationId xmlns:a16="http://schemas.microsoft.com/office/drawing/2014/main" id="{DDFEB495-E32A-A5D4-4658-59E02F946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6413" y="2814431"/>
            <a:ext cx="693865" cy="6938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Elemento grafico 18" descr="Monete con riempimento a tinta unita">
            <a:extLst>
              <a:ext uri="{FF2B5EF4-FFF2-40B4-BE49-F238E27FC236}">
                <a16:creationId xmlns:a16="http://schemas.microsoft.com/office/drawing/2014/main" id="{3E193811-F5B9-11A9-9A99-A5E183EE2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942" y="5140400"/>
            <a:ext cx="741176" cy="741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magine 34" descr="Immagine che contiene lavagna&#10;&#10;Descrizione generata automaticamente">
            <a:extLst>
              <a:ext uri="{FF2B5EF4-FFF2-40B4-BE49-F238E27FC236}">
                <a16:creationId xmlns:a16="http://schemas.microsoft.com/office/drawing/2014/main" id="{10B428C6-459C-9243-7FB7-E96D8CBA9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942" y="3958254"/>
            <a:ext cx="786822" cy="6938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magine 39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DF86D3D8-21D8-A842-4233-B33B701FD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734" y="2111879"/>
            <a:ext cx="3755769" cy="30285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Rettangolo con angoli arrotondati 40">
            <a:extLst>
              <a:ext uri="{FF2B5EF4-FFF2-40B4-BE49-F238E27FC236}">
                <a16:creationId xmlns:a16="http://schemas.microsoft.com/office/drawing/2014/main" id="{0550D840-C4BB-ED51-92E9-949741168D86}"/>
              </a:ext>
            </a:extLst>
          </p:cNvPr>
          <p:cNvSpPr/>
          <p:nvPr/>
        </p:nvSpPr>
        <p:spPr>
          <a:xfrm>
            <a:off x="7143749" y="2130625"/>
            <a:ext cx="4400549" cy="3013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solidFill>
          <a:srgbClr val="802B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10C6EA65-4CBC-0A74-DC88-EA352B9E0CBC}"/>
              </a:ext>
            </a:extLst>
          </p:cNvPr>
          <p:cNvSpPr txBox="1"/>
          <p:nvPr/>
        </p:nvSpPr>
        <p:spPr>
          <a:xfrm>
            <a:off x="0" y="27150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IL CASO DI NANCY PELOSI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033F7027-844C-B4D0-E9EE-E06CC77798FA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</a:t>
            </a:r>
            <a:r>
              <a:rPr lang="it-IT" sz="2400" b="1" i="0" u="none" strike="noStrike" kern="1200" cap="none" spc="0" baseline="0">
                <a:solidFill>
                  <a:srgbClr val="15366E"/>
                </a:solidFill>
                <a:uFillTx/>
                <a:latin typeface="Times New Roman"/>
              </a:rPr>
              <a:t>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Motamed</a:t>
            </a:r>
          </a:p>
        </p:txBody>
      </p:sp>
      <p:pic>
        <p:nvPicPr>
          <p:cNvPr id="4" name="Immagine 7">
            <a:extLst>
              <a:ext uri="{FF2B5EF4-FFF2-40B4-BE49-F238E27FC236}">
                <a16:creationId xmlns:a16="http://schemas.microsoft.com/office/drawing/2014/main" id="{60D470BD-1F9D-7679-A9E5-460320AF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3" y="1321865"/>
            <a:ext cx="8148639" cy="4583603"/>
          </a:xfrm>
          <a:prstGeom prst="roundRect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  <a:effectLst>
            <a:outerShdw dist="25403" dir="7199917" algn="tl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7">
            <a:extLst>
              <a:ext uri="{FF2B5EF4-FFF2-40B4-BE49-F238E27FC236}">
                <a16:creationId xmlns:a16="http://schemas.microsoft.com/office/drawing/2014/main" id="{E23B0C3F-A865-7663-7CA4-93CA568D4FB6}"/>
              </a:ext>
            </a:extLst>
          </p:cNvPr>
          <p:cNvSpPr/>
          <p:nvPr/>
        </p:nvSpPr>
        <p:spPr>
          <a:xfrm>
            <a:off x="1519083" y="3964591"/>
            <a:ext cx="7993712" cy="20958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Rettangolo con angoli arrotondati 2068">
            <a:extLst>
              <a:ext uri="{FF2B5EF4-FFF2-40B4-BE49-F238E27FC236}">
                <a16:creationId xmlns:a16="http://schemas.microsoft.com/office/drawing/2014/main" id="{7C06006E-1168-CABC-5330-C1042BDB21A5}"/>
              </a:ext>
            </a:extLst>
          </p:cNvPr>
          <p:cNvSpPr/>
          <p:nvPr/>
        </p:nvSpPr>
        <p:spPr>
          <a:xfrm>
            <a:off x="3340732" y="5971672"/>
            <a:ext cx="4320192" cy="38005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802B35"/>
          </a:solidFill>
          <a:ln w="12701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CYBERSECURITY</a:t>
            </a:r>
            <a:endParaRPr lang="it-IT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D4B6AF50-70B6-DE92-AC51-8D2B3B84862E}"/>
              </a:ext>
            </a:extLst>
          </p:cNvPr>
          <p:cNvSpPr txBox="1"/>
          <p:nvPr/>
        </p:nvSpPr>
        <p:spPr>
          <a:xfrm>
            <a:off x="0" y="185793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COME DIFENDERSI?</a:t>
            </a:r>
          </a:p>
        </p:txBody>
      </p:sp>
      <p:sp>
        <p:nvSpPr>
          <p:cNvPr id="5" name="CasellaDiTesto 25">
            <a:extLst>
              <a:ext uri="{FF2B5EF4-FFF2-40B4-BE49-F238E27FC236}">
                <a16:creationId xmlns:a16="http://schemas.microsoft.com/office/drawing/2014/main" id="{7C83DF86-8484-2B5F-F7B2-0312C940603E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</a:t>
            </a:r>
            <a:r>
              <a:rPr lang="it-IT" sz="2400" b="1" i="0" u="none" strike="noStrike" kern="1200" cap="none" spc="0" baseline="0">
                <a:solidFill>
                  <a:srgbClr val="15366E"/>
                </a:solidFill>
                <a:uFillTx/>
                <a:latin typeface="Times New Roman"/>
              </a:rPr>
              <a:t>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Motamed</a:t>
            </a:r>
          </a:p>
        </p:txBody>
      </p:sp>
      <p:sp>
        <p:nvSpPr>
          <p:cNvPr id="6" name="Rettangolo con angoli arrotondati 1">
            <a:extLst>
              <a:ext uri="{FF2B5EF4-FFF2-40B4-BE49-F238E27FC236}">
                <a16:creationId xmlns:a16="http://schemas.microsoft.com/office/drawing/2014/main" id="{8FDECBE4-9CE4-231E-E188-44E8BF91C706}"/>
              </a:ext>
            </a:extLst>
          </p:cNvPr>
          <p:cNvSpPr/>
          <p:nvPr/>
        </p:nvSpPr>
        <p:spPr>
          <a:xfrm>
            <a:off x="1228725" y="1314459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" name="Ovale 2">
            <a:extLst>
              <a:ext uri="{FF2B5EF4-FFF2-40B4-BE49-F238E27FC236}">
                <a16:creationId xmlns:a16="http://schemas.microsoft.com/office/drawing/2014/main" id="{A8A22FF0-EDEE-9E69-877A-90526095346B}"/>
              </a:ext>
            </a:extLst>
          </p:cNvPr>
          <p:cNvSpPr/>
          <p:nvPr/>
        </p:nvSpPr>
        <p:spPr>
          <a:xfrm>
            <a:off x="1056964" y="1249207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1</a:t>
            </a:r>
          </a:p>
        </p:txBody>
      </p:sp>
      <p:sp>
        <p:nvSpPr>
          <p:cNvPr id="8" name="Rettangolo con angoli arrotondati 3">
            <a:extLst>
              <a:ext uri="{FF2B5EF4-FFF2-40B4-BE49-F238E27FC236}">
                <a16:creationId xmlns:a16="http://schemas.microsoft.com/office/drawing/2014/main" id="{8C907056-C474-5C90-B9CD-87D2E3D7E361}"/>
              </a:ext>
            </a:extLst>
          </p:cNvPr>
          <p:cNvSpPr/>
          <p:nvPr/>
        </p:nvSpPr>
        <p:spPr>
          <a:xfrm>
            <a:off x="4301310" y="1277590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Ovale 4">
            <a:extLst>
              <a:ext uri="{FF2B5EF4-FFF2-40B4-BE49-F238E27FC236}">
                <a16:creationId xmlns:a16="http://schemas.microsoft.com/office/drawing/2014/main" id="{033932D1-6D38-5E09-66B2-FDBF909057E6}"/>
              </a:ext>
            </a:extLst>
          </p:cNvPr>
          <p:cNvSpPr/>
          <p:nvPr/>
        </p:nvSpPr>
        <p:spPr>
          <a:xfrm>
            <a:off x="4129549" y="1212338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2</a:t>
            </a:r>
          </a:p>
        </p:txBody>
      </p:sp>
      <p:cxnSp>
        <p:nvCxnSpPr>
          <p:cNvPr id="10" name="Connettore 2 6">
            <a:extLst>
              <a:ext uri="{FF2B5EF4-FFF2-40B4-BE49-F238E27FC236}">
                <a16:creationId xmlns:a16="http://schemas.microsoft.com/office/drawing/2014/main" id="{FF223ACB-B5DB-B963-CF55-63332204F1E3}"/>
              </a:ext>
            </a:extLst>
          </p:cNvPr>
          <p:cNvCxnSpPr/>
          <p:nvPr/>
        </p:nvCxnSpPr>
        <p:spPr>
          <a:xfrm>
            <a:off x="3525048" y="2366256"/>
            <a:ext cx="730606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1" name="Connettore 2 9">
            <a:extLst>
              <a:ext uri="{FF2B5EF4-FFF2-40B4-BE49-F238E27FC236}">
                <a16:creationId xmlns:a16="http://schemas.microsoft.com/office/drawing/2014/main" id="{B2B4F7F6-1BA0-F6A1-46B4-6FCBFF225A00}"/>
              </a:ext>
            </a:extLst>
          </p:cNvPr>
          <p:cNvCxnSpPr/>
          <p:nvPr/>
        </p:nvCxnSpPr>
        <p:spPr>
          <a:xfrm>
            <a:off x="6592833" y="2329388"/>
            <a:ext cx="628430" cy="9153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2" name="Connettore 2 10">
            <a:extLst>
              <a:ext uri="{FF2B5EF4-FFF2-40B4-BE49-F238E27FC236}">
                <a16:creationId xmlns:a16="http://schemas.microsoft.com/office/drawing/2014/main" id="{004AB6D5-0513-E712-BB30-3229CCDBA34D}"/>
              </a:ext>
            </a:extLst>
          </p:cNvPr>
          <p:cNvCxnSpPr/>
          <p:nvPr/>
        </p:nvCxnSpPr>
        <p:spPr>
          <a:xfrm flipH="1">
            <a:off x="9654546" y="5049947"/>
            <a:ext cx="1769803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  <a:tailEnd type="arrow"/>
          </a:ln>
        </p:spPr>
      </p:cxnSp>
      <p:cxnSp>
        <p:nvCxnSpPr>
          <p:cNvPr id="13" name="Connettore diritto 14">
            <a:extLst>
              <a:ext uri="{FF2B5EF4-FFF2-40B4-BE49-F238E27FC236}">
                <a16:creationId xmlns:a16="http://schemas.microsoft.com/office/drawing/2014/main" id="{41BD4EDF-C3F7-2B7A-AF6F-30F17799326B}"/>
              </a:ext>
            </a:extLst>
          </p:cNvPr>
          <p:cNvCxnSpPr/>
          <p:nvPr/>
        </p:nvCxnSpPr>
        <p:spPr>
          <a:xfrm>
            <a:off x="9630698" y="2333256"/>
            <a:ext cx="1769803" cy="0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</a:ln>
        </p:spPr>
      </p:cxnSp>
      <p:cxnSp>
        <p:nvCxnSpPr>
          <p:cNvPr id="14" name="Connettore diritto 15">
            <a:extLst>
              <a:ext uri="{FF2B5EF4-FFF2-40B4-BE49-F238E27FC236}">
                <a16:creationId xmlns:a16="http://schemas.microsoft.com/office/drawing/2014/main" id="{E50E0D2C-5053-63EA-8578-51186EE96B40}"/>
              </a:ext>
            </a:extLst>
          </p:cNvPr>
          <p:cNvCxnSpPr/>
          <p:nvPr/>
        </p:nvCxnSpPr>
        <p:spPr>
          <a:xfrm>
            <a:off x="11390671" y="2296424"/>
            <a:ext cx="9830" cy="2753523"/>
          </a:xfrm>
          <a:prstGeom prst="straightConnector1">
            <a:avLst/>
          </a:prstGeom>
          <a:noFill/>
          <a:ln w="76196" cap="flat">
            <a:solidFill>
              <a:srgbClr val="802B35"/>
            </a:solidFill>
            <a:prstDash val="solid"/>
            <a:miter/>
          </a:ln>
        </p:spPr>
      </p:cxnSp>
      <p:sp>
        <p:nvSpPr>
          <p:cNvPr id="15" name="Ovale 18">
            <a:extLst>
              <a:ext uri="{FF2B5EF4-FFF2-40B4-BE49-F238E27FC236}">
                <a16:creationId xmlns:a16="http://schemas.microsoft.com/office/drawing/2014/main" id="{99C69005-7D8D-0124-F713-C6AE3FF8502D}"/>
              </a:ext>
            </a:extLst>
          </p:cNvPr>
          <p:cNvSpPr/>
          <p:nvPr/>
        </p:nvSpPr>
        <p:spPr>
          <a:xfrm>
            <a:off x="1438268" y="3891832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4</a:t>
            </a:r>
          </a:p>
        </p:txBody>
      </p:sp>
      <p:sp>
        <p:nvSpPr>
          <p:cNvPr id="16" name="Rettangolo con angoli arrotondati 19">
            <a:extLst>
              <a:ext uri="{FF2B5EF4-FFF2-40B4-BE49-F238E27FC236}">
                <a16:creationId xmlns:a16="http://schemas.microsoft.com/office/drawing/2014/main" id="{E5AACCC9-07DB-9EF4-6802-847EFA281C4E}"/>
              </a:ext>
            </a:extLst>
          </p:cNvPr>
          <p:cNvSpPr/>
          <p:nvPr/>
        </p:nvSpPr>
        <p:spPr>
          <a:xfrm>
            <a:off x="7314980" y="1249207"/>
            <a:ext cx="2197815" cy="21035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" name="Ovale 20">
            <a:extLst>
              <a:ext uri="{FF2B5EF4-FFF2-40B4-BE49-F238E27FC236}">
                <a16:creationId xmlns:a16="http://schemas.microsoft.com/office/drawing/2014/main" id="{F451E7C9-1C6E-11F5-6560-B0DF7A6B8FCA}"/>
              </a:ext>
            </a:extLst>
          </p:cNvPr>
          <p:cNvSpPr/>
          <p:nvPr/>
        </p:nvSpPr>
        <p:spPr>
          <a:xfrm>
            <a:off x="7143219" y="1183955"/>
            <a:ext cx="462119" cy="4719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3</a:t>
            </a:r>
          </a:p>
        </p:txBody>
      </p:sp>
      <p:pic>
        <p:nvPicPr>
          <p:cNvPr id="1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168D6003-EC77-6665-FAFD-C647B8DC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43" y="1655905"/>
            <a:ext cx="2234098" cy="5508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magine 43">
            <a:extLst>
              <a:ext uri="{FF2B5EF4-FFF2-40B4-BE49-F238E27FC236}">
                <a16:creationId xmlns:a16="http://schemas.microsoft.com/office/drawing/2014/main" id="{AFCF4D67-3DDF-05B5-8046-5B70619D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993" y="2143893"/>
            <a:ext cx="809829" cy="1169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magine 47">
            <a:extLst>
              <a:ext uri="{FF2B5EF4-FFF2-40B4-BE49-F238E27FC236}">
                <a16:creationId xmlns:a16="http://schemas.microsoft.com/office/drawing/2014/main" id="{99CEF8B2-4887-6B65-3D3D-6558D7F11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28" y="865058"/>
            <a:ext cx="2807994" cy="3002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magine 53">
            <a:extLst>
              <a:ext uri="{FF2B5EF4-FFF2-40B4-BE49-F238E27FC236}">
                <a16:creationId xmlns:a16="http://schemas.microsoft.com/office/drawing/2014/main" id="{D43C6177-B7AE-88D4-4708-73609BBEA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778" y="3108658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magine 57">
            <a:extLst>
              <a:ext uri="{FF2B5EF4-FFF2-40B4-BE49-F238E27FC236}">
                <a16:creationId xmlns:a16="http://schemas.microsoft.com/office/drawing/2014/main" id="{8F81D530-1EA9-9C18-2ED7-A2F55337AC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44411" y="1356841"/>
            <a:ext cx="1620645" cy="17376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magine 60">
            <a:extLst>
              <a:ext uri="{FF2B5EF4-FFF2-40B4-BE49-F238E27FC236}">
                <a16:creationId xmlns:a16="http://schemas.microsoft.com/office/drawing/2014/main" id="{5A46470A-DEB1-60BF-3525-856F01CD8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203" y="3072841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magine 61">
            <a:extLst>
              <a:ext uri="{FF2B5EF4-FFF2-40B4-BE49-F238E27FC236}">
                <a16:creationId xmlns:a16="http://schemas.microsoft.com/office/drawing/2014/main" id="{8EA99D8D-6F1F-5D4A-BA87-794CFF51E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8194" y="3053236"/>
            <a:ext cx="2197802" cy="71230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CasellaDiTesto 2047">
            <a:extLst>
              <a:ext uri="{FF2B5EF4-FFF2-40B4-BE49-F238E27FC236}">
                <a16:creationId xmlns:a16="http://schemas.microsoft.com/office/drawing/2014/main" id="{13DAE78F-686F-873B-0E35-F5D3B89ED784}"/>
              </a:ext>
            </a:extLst>
          </p:cNvPr>
          <p:cNvSpPr txBox="1"/>
          <p:nvPr/>
        </p:nvSpPr>
        <p:spPr>
          <a:xfrm rot="20763269">
            <a:off x="1711382" y="3235659"/>
            <a:ext cx="13144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Informarsi</a:t>
            </a:r>
          </a:p>
        </p:txBody>
      </p:sp>
      <p:sp>
        <p:nvSpPr>
          <p:cNvPr id="26" name="CasellaDiTesto 2052">
            <a:extLst>
              <a:ext uri="{FF2B5EF4-FFF2-40B4-BE49-F238E27FC236}">
                <a16:creationId xmlns:a16="http://schemas.microsoft.com/office/drawing/2014/main" id="{9068E84D-9673-ED76-1230-05AC8BBAAED4}"/>
              </a:ext>
            </a:extLst>
          </p:cNvPr>
          <p:cNvSpPr txBox="1"/>
          <p:nvPr/>
        </p:nvSpPr>
        <p:spPr>
          <a:xfrm rot="20718956">
            <a:off x="4904523" y="3160741"/>
            <a:ext cx="146668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Diffidare</a:t>
            </a:r>
          </a:p>
        </p:txBody>
      </p:sp>
      <p:sp>
        <p:nvSpPr>
          <p:cNvPr id="27" name="CasellaDiTesto 2053">
            <a:extLst>
              <a:ext uri="{FF2B5EF4-FFF2-40B4-BE49-F238E27FC236}">
                <a16:creationId xmlns:a16="http://schemas.microsoft.com/office/drawing/2014/main" id="{A8FC3AF2-0395-A879-C2B1-AC0C837E66AB}"/>
              </a:ext>
            </a:extLst>
          </p:cNvPr>
          <p:cNvSpPr txBox="1"/>
          <p:nvPr/>
        </p:nvSpPr>
        <p:spPr>
          <a:xfrm rot="20706202">
            <a:off x="7800336" y="3128546"/>
            <a:ext cx="14959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Individuare</a:t>
            </a:r>
          </a:p>
        </p:txBody>
      </p:sp>
      <p:pic>
        <p:nvPicPr>
          <p:cNvPr id="28" name="Immagine 206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C8458D-90CD-7F17-D2A9-9921513DF5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549" b="34839"/>
          <a:stretch/>
        </p:blipFill>
        <p:spPr>
          <a:xfrm>
            <a:off x="2327632" y="4042237"/>
            <a:ext cx="1375065" cy="14312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Immagine 206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DAB3D2-4CEE-F52A-DF04-5F25EAB970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7202"/>
          <a:stretch/>
        </p:blipFill>
        <p:spPr>
          <a:xfrm>
            <a:off x="4923485" y="3984196"/>
            <a:ext cx="1566212" cy="14938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Immagine 206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E53BE5-2482-58CD-7CED-1E177228139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0" r="6351" b="27044"/>
          <a:stretch/>
        </p:blipFill>
        <p:spPr>
          <a:xfrm>
            <a:off x="7710485" y="4095754"/>
            <a:ext cx="1083195" cy="13840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7373C-F79C-FC1A-23F5-9BCABBCEA9F6}"/>
              </a:ext>
            </a:extLst>
          </p:cNvPr>
          <p:cNvSpPr txBox="1"/>
          <p:nvPr/>
        </p:nvSpPr>
        <p:spPr>
          <a:xfrm>
            <a:off x="2337847" y="5375192"/>
            <a:ext cx="125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Deep </a:t>
            </a:r>
          </a:p>
          <a:p>
            <a:pPr algn="ctr"/>
            <a:r>
              <a:rPr lang="it-IT" dirty="0"/>
              <a:t>Learning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F889771-D8E0-DE0A-82FF-BC79A532510B}"/>
              </a:ext>
            </a:extLst>
          </p:cNvPr>
          <p:cNvSpPr txBox="1"/>
          <p:nvPr/>
        </p:nvSpPr>
        <p:spPr>
          <a:xfrm>
            <a:off x="5243439" y="5375191"/>
            <a:ext cx="108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Machine</a:t>
            </a:r>
          </a:p>
          <a:p>
            <a:pPr algn="ctr"/>
            <a:r>
              <a:rPr lang="it-IT" dirty="0"/>
              <a:t>Learning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2EA035D-AB98-22A5-8B59-517AAD310749}"/>
              </a:ext>
            </a:extLst>
          </p:cNvPr>
          <p:cNvSpPr txBox="1"/>
          <p:nvPr/>
        </p:nvSpPr>
        <p:spPr>
          <a:xfrm>
            <a:off x="7583543" y="5327389"/>
            <a:ext cx="129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Artificial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-264160" y="379225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AI E CYBERSECURITY</a:t>
            </a: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sp>
        <p:nvSpPr>
          <p:cNvPr id="4" name="Connettore 21">
            <a:extLst>
              <a:ext uri="{FF2B5EF4-FFF2-40B4-BE49-F238E27FC236}">
                <a16:creationId xmlns:a16="http://schemas.microsoft.com/office/drawing/2014/main" id="{B6F57671-0288-6102-CCF0-564F1F7E5C3D}"/>
              </a:ext>
            </a:extLst>
          </p:cNvPr>
          <p:cNvSpPr/>
          <p:nvPr/>
        </p:nvSpPr>
        <p:spPr>
          <a:xfrm>
            <a:off x="7580286" y="1758069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" name="CasellaDiTesto 8">
            <a:extLst>
              <a:ext uri="{FF2B5EF4-FFF2-40B4-BE49-F238E27FC236}">
                <a16:creationId xmlns:a16="http://schemas.microsoft.com/office/drawing/2014/main" id="{AE0C7076-FFC2-767C-A67B-5720079C7FE2}"/>
              </a:ext>
            </a:extLst>
          </p:cNvPr>
          <p:cNvSpPr txBox="1"/>
          <p:nvPr/>
        </p:nvSpPr>
        <p:spPr>
          <a:xfrm>
            <a:off x="8710894" y="1721609"/>
            <a:ext cx="253583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dirty="0">
                <a:solidFill>
                  <a:srgbClr val="FFFFFF"/>
                </a:solidFill>
                <a:latin typeface="Times New Roman"/>
              </a:rPr>
              <a:t>Individuare nuove minacce</a:t>
            </a:r>
            <a:endParaRPr lang="it-IT" sz="2800" b="1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FAA7BE44-FBC7-3513-8114-72177B3A4F49}"/>
              </a:ext>
            </a:extLst>
          </p:cNvPr>
          <p:cNvSpPr txBox="1"/>
          <p:nvPr/>
        </p:nvSpPr>
        <p:spPr>
          <a:xfrm>
            <a:off x="8710894" y="3216862"/>
            <a:ext cx="2647350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Combattere Bot dannosi</a:t>
            </a:r>
            <a:endParaRPr lang="it-IT" sz="2800" b="0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Connettore 23">
            <a:extLst>
              <a:ext uri="{FF2B5EF4-FFF2-40B4-BE49-F238E27FC236}">
                <a16:creationId xmlns:a16="http://schemas.microsoft.com/office/drawing/2014/main" id="{E4968839-A824-D676-50E9-E8A88F84A7D8}"/>
              </a:ext>
            </a:extLst>
          </p:cNvPr>
          <p:cNvSpPr/>
          <p:nvPr/>
        </p:nvSpPr>
        <p:spPr>
          <a:xfrm>
            <a:off x="7580286" y="3263028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" name="Connettore 26">
            <a:extLst>
              <a:ext uri="{FF2B5EF4-FFF2-40B4-BE49-F238E27FC236}">
                <a16:creationId xmlns:a16="http://schemas.microsoft.com/office/drawing/2014/main" id="{D49D54FA-9722-9AA4-D7A3-9EC0040B767C}"/>
              </a:ext>
            </a:extLst>
          </p:cNvPr>
          <p:cNvSpPr/>
          <p:nvPr/>
        </p:nvSpPr>
        <p:spPr>
          <a:xfrm>
            <a:off x="7569486" y="4773089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802B35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CasellaDiTesto 11">
            <a:extLst>
              <a:ext uri="{FF2B5EF4-FFF2-40B4-BE49-F238E27FC236}">
                <a16:creationId xmlns:a16="http://schemas.microsoft.com/office/drawing/2014/main" id="{E4248CEA-05E7-B7F1-5109-AEBCA1CAAA62}"/>
              </a:ext>
            </a:extLst>
          </p:cNvPr>
          <p:cNvSpPr txBox="1"/>
          <p:nvPr/>
        </p:nvSpPr>
        <p:spPr>
          <a:xfrm>
            <a:off x="8710894" y="4726931"/>
            <a:ext cx="3376462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Identific</a:t>
            </a:r>
            <a:r>
              <a:rPr lang="it-IT" sz="2800" b="1" dirty="0">
                <a:solidFill>
                  <a:srgbClr val="FFFFFF"/>
                </a:solidFill>
                <a:latin typeface="Times New Roman"/>
              </a:rPr>
              <a:t>are possibili vulnerabilità</a:t>
            </a:r>
            <a:endParaRPr lang="it-IT" sz="2800" b="0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Connettore 21">
            <a:extLst>
              <a:ext uri="{FF2B5EF4-FFF2-40B4-BE49-F238E27FC236}">
                <a16:creationId xmlns:a16="http://schemas.microsoft.com/office/drawing/2014/main" id="{70AF0267-214A-7775-2FD7-82DD60D5BFE5}"/>
              </a:ext>
            </a:extLst>
          </p:cNvPr>
          <p:cNvSpPr/>
          <p:nvPr/>
        </p:nvSpPr>
        <p:spPr>
          <a:xfrm>
            <a:off x="2807263" y="1764308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" name="CasellaDiTesto 8">
            <a:extLst>
              <a:ext uri="{FF2B5EF4-FFF2-40B4-BE49-F238E27FC236}">
                <a16:creationId xmlns:a16="http://schemas.microsoft.com/office/drawing/2014/main" id="{7C889BFF-83AD-9BAC-9E11-7EA9D9C4F9CD}"/>
              </a:ext>
            </a:extLst>
          </p:cNvPr>
          <p:cNvSpPr txBox="1"/>
          <p:nvPr/>
        </p:nvSpPr>
        <p:spPr>
          <a:xfrm>
            <a:off x="175764" y="1744956"/>
            <a:ext cx="32235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/>
              </a:rPr>
              <a:t>Estremamente costoso</a:t>
            </a:r>
          </a:p>
        </p:txBody>
      </p:sp>
      <p:sp>
        <p:nvSpPr>
          <p:cNvPr id="32" name="CasellaDiTesto 11">
            <a:extLst>
              <a:ext uri="{FF2B5EF4-FFF2-40B4-BE49-F238E27FC236}">
                <a16:creationId xmlns:a16="http://schemas.microsoft.com/office/drawing/2014/main" id="{2A534F04-279C-214C-23F5-75FC71112DCC}"/>
              </a:ext>
            </a:extLst>
          </p:cNvPr>
          <p:cNvSpPr txBox="1"/>
          <p:nvPr/>
        </p:nvSpPr>
        <p:spPr>
          <a:xfrm>
            <a:off x="175764" y="3439714"/>
            <a:ext cx="224949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dirty="0">
                <a:solidFill>
                  <a:srgbClr val="FFFFFF"/>
                </a:solidFill>
                <a:latin typeface="Times New Roman"/>
              </a:rPr>
              <a:t>Falsi positivi</a:t>
            </a:r>
            <a:endParaRPr lang="it-IT" sz="2800" b="0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Connettore 23">
            <a:extLst>
              <a:ext uri="{FF2B5EF4-FFF2-40B4-BE49-F238E27FC236}">
                <a16:creationId xmlns:a16="http://schemas.microsoft.com/office/drawing/2014/main" id="{DDDBAD67-DFD1-0AF4-732A-5A569716E188}"/>
              </a:ext>
            </a:extLst>
          </p:cNvPr>
          <p:cNvSpPr/>
          <p:nvPr/>
        </p:nvSpPr>
        <p:spPr>
          <a:xfrm>
            <a:off x="2807263" y="3270689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" name="Connettore 26">
            <a:extLst>
              <a:ext uri="{FF2B5EF4-FFF2-40B4-BE49-F238E27FC236}">
                <a16:creationId xmlns:a16="http://schemas.microsoft.com/office/drawing/2014/main" id="{2DBB7562-9116-81E2-34BC-9FDDD8F6882A}"/>
              </a:ext>
            </a:extLst>
          </p:cNvPr>
          <p:cNvSpPr/>
          <p:nvPr/>
        </p:nvSpPr>
        <p:spPr>
          <a:xfrm>
            <a:off x="2807263" y="4773089"/>
            <a:ext cx="856252" cy="86177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15366E"/>
          </a:solidFill>
          <a:ln w="38103" cap="flat">
            <a:solidFill>
              <a:srgbClr val="000000"/>
            </a:solidFill>
            <a:prstDash val="solid"/>
            <a:miter/>
          </a:ln>
          <a:effectLst>
            <a:outerShdw dist="50804" dir="5400000" algn="tl">
              <a:srgbClr val="000000">
                <a:alpha val="43137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" name="CasellaDiTesto 11">
            <a:extLst>
              <a:ext uri="{FF2B5EF4-FFF2-40B4-BE49-F238E27FC236}">
                <a16:creationId xmlns:a16="http://schemas.microsoft.com/office/drawing/2014/main" id="{B519999C-4DE7-A879-A928-2303AE5BF4A1}"/>
              </a:ext>
            </a:extLst>
          </p:cNvPr>
          <p:cNvSpPr txBox="1"/>
          <p:nvPr/>
        </p:nvSpPr>
        <p:spPr>
          <a:xfrm>
            <a:off x="175764" y="4782274"/>
            <a:ext cx="247599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dirty="0">
                <a:solidFill>
                  <a:srgbClr val="FFFFFF"/>
                </a:solidFill>
                <a:latin typeface="Times New Roman"/>
              </a:rPr>
              <a:t>Ingannabile</a:t>
            </a:r>
            <a:endParaRPr lang="it-IT" sz="2800" b="1" i="0" u="none" strike="noStrike" kern="120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40" name="Elemento grafico 39" descr="Dollaro con riempimento a tinta unita">
            <a:extLst>
              <a:ext uri="{FF2B5EF4-FFF2-40B4-BE49-F238E27FC236}">
                <a16:creationId xmlns:a16="http://schemas.microsoft.com/office/drawing/2014/main" id="{17932492-8249-F2C4-D242-87715C88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42" y="1779603"/>
            <a:ext cx="818708" cy="818708"/>
          </a:xfrm>
          <a:prstGeom prst="rect">
            <a:avLst/>
          </a:prstGeom>
        </p:spPr>
      </p:pic>
      <p:pic>
        <p:nvPicPr>
          <p:cNvPr id="42" name="Immagine 41" descr="Immagine che contiene testo, scuro, segnale&#10;&#10;Descrizione generata automaticamente">
            <a:extLst>
              <a:ext uri="{FF2B5EF4-FFF2-40B4-BE49-F238E27FC236}">
                <a16:creationId xmlns:a16="http://schemas.microsoft.com/office/drawing/2014/main" id="{584DEF1D-7DD5-1F11-1439-CCA133E16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84" y="3270689"/>
            <a:ext cx="957309" cy="809883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459076FF-56D7-2396-0297-98CCFF0B8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41" y="1896293"/>
            <a:ext cx="773835" cy="604737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B795B220-3D46-0DC4-62D4-03B143823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7" y="2619845"/>
            <a:ext cx="2132969" cy="2297043"/>
          </a:xfrm>
          <a:prstGeom prst="rect">
            <a:avLst/>
          </a:prstGeom>
        </p:spPr>
      </p:pic>
      <p:sp>
        <p:nvSpPr>
          <p:cNvPr id="54" name="AutoShape 8" descr="immagine">
            <a:extLst>
              <a:ext uri="{FF2B5EF4-FFF2-40B4-BE49-F238E27FC236}">
                <a16:creationId xmlns:a16="http://schemas.microsoft.com/office/drawing/2014/main" id="{4886F6A8-3D99-4D60-2F4B-F8AE4822E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58" name="Immagine 5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19071F43-5A3C-4ABA-70A1-9C7637F37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63" y="4846711"/>
            <a:ext cx="485521" cy="650415"/>
          </a:xfrm>
          <a:prstGeom prst="rect">
            <a:avLst/>
          </a:prstGeom>
        </p:spPr>
      </p:pic>
      <p:pic>
        <p:nvPicPr>
          <p:cNvPr id="1034" name="Picture 10" descr="immagine">
            <a:extLst>
              <a:ext uri="{FF2B5EF4-FFF2-40B4-BE49-F238E27FC236}">
                <a16:creationId xmlns:a16="http://schemas.microsoft.com/office/drawing/2014/main" id="{81B76E06-B154-475B-F78C-405B47B1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201" y="4895185"/>
            <a:ext cx="664886" cy="6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magine 5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0497BD-4FE3-C79B-3D59-E6CDC9873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0" y="2051346"/>
            <a:ext cx="4267520" cy="31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0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/>
              </a:rPr>
              <a:t>AI E CYBERSECURITY</a:t>
            </a: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pic>
        <p:nvPicPr>
          <p:cNvPr id="2050" name="Picture 2" descr="immagine">
            <a:extLst>
              <a:ext uri="{FF2B5EF4-FFF2-40B4-BE49-F238E27FC236}">
                <a16:creationId xmlns:a16="http://schemas.microsoft.com/office/drawing/2014/main" id="{F72187DF-0A5F-5AAB-102C-B9B26D74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53" y="1340120"/>
            <a:ext cx="8213090" cy="46240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3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E3259"/>
            </a:gs>
            <a:gs pos="0">
              <a:srgbClr val="15366E"/>
            </a:gs>
            <a:gs pos="55000">
              <a:srgbClr val="662E44"/>
            </a:gs>
            <a:gs pos="100000">
              <a:srgbClr val="802B35"/>
            </a:gs>
          </a:gsLst>
          <a:lin ang="10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5">
            <a:extLst>
              <a:ext uri="{FF2B5EF4-FFF2-40B4-BE49-F238E27FC236}">
                <a16:creationId xmlns:a16="http://schemas.microsoft.com/office/drawing/2014/main" id="{5D6BD150-B5A0-EF9E-2A2D-27C668FAD6D8}"/>
              </a:ext>
            </a:extLst>
          </p:cNvPr>
          <p:cNvSpPr txBox="1"/>
          <p:nvPr/>
        </p:nvSpPr>
        <p:spPr>
          <a:xfrm>
            <a:off x="0" y="338328"/>
            <a:ext cx="1219199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ADVERSIAL NETWORK</a:t>
            </a:r>
          </a:p>
        </p:txBody>
      </p:sp>
      <p:sp>
        <p:nvSpPr>
          <p:cNvPr id="9" name="CasellaDiTesto 25">
            <a:extLst>
              <a:ext uri="{FF2B5EF4-FFF2-40B4-BE49-F238E27FC236}">
                <a16:creationId xmlns:a16="http://schemas.microsoft.com/office/drawing/2014/main" id="{943693A4-F0DE-9625-19F9-D1FAC723D2E9}"/>
              </a:ext>
            </a:extLst>
          </p:cNvPr>
          <p:cNvSpPr txBox="1"/>
          <p:nvPr/>
        </p:nvSpPr>
        <p:spPr>
          <a:xfrm>
            <a:off x="-370789" y="6124834"/>
            <a:ext cx="2945309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457200" marR="0" lvl="1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Times New Roman"/>
              </a:rPr>
              <a:t>Marco Motamed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BF227A-554D-3E19-06D0-34842D66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887" y="1584629"/>
            <a:ext cx="8040222" cy="4124901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1CF2E96-70EF-E619-5EE6-FAE092B3B66F}"/>
              </a:ext>
            </a:extLst>
          </p:cNvPr>
          <p:cNvCxnSpPr>
            <a:cxnSpLocks/>
          </p:cNvCxnSpPr>
          <p:nvPr/>
        </p:nvCxnSpPr>
        <p:spPr>
          <a:xfrm>
            <a:off x="6823494" y="2208362"/>
            <a:ext cx="0" cy="1139358"/>
          </a:xfrm>
          <a:prstGeom prst="straightConnector1">
            <a:avLst/>
          </a:prstGeom>
          <a:ln>
            <a:solidFill>
              <a:srgbClr val="D7D3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9D644F8-2A50-75B7-282D-F1648259E5A6}"/>
              </a:ext>
            </a:extLst>
          </p:cNvPr>
          <p:cNvCxnSpPr>
            <a:cxnSpLocks/>
          </p:cNvCxnSpPr>
          <p:nvPr/>
        </p:nvCxnSpPr>
        <p:spPr>
          <a:xfrm flipH="1">
            <a:off x="6823494" y="2208362"/>
            <a:ext cx="3446252" cy="0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8155F59-45FA-C6FD-BFB3-06943F9D43A6}"/>
              </a:ext>
            </a:extLst>
          </p:cNvPr>
          <p:cNvCxnSpPr>
            <a:cxnSpLocks/>
          </p:cNvCxnSpPr>
          <p:nvPr/>
        </p:nvCxnSpPr>
        <p:spPr>
          <a:xfrm flipH="1">
            <a:off x="9030323" y="3347720"/>
            <a:ext cx="363843" cy="0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F0701F3-6367-20E3-23B2-81472515322E}"/>
              </a:ext>
            </a:extLst>
          </p:cNvPr>
          <p:cNvCxnSpPr>
            <a:cxnSpLocks/>
          </p:cNvCxnSpPr>
          <p:nvPr/>
        </p:nvCxnSpPr>
        <p:spPr>
          <a:xfrm flipH="1">
            <a:off x="9011920" y="4270555"/>
            <a:ext cx="382246" cy="0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3AB5EBB5-9591-6B51-B590-9168AEDEB3CF}"/>
              </a:ext>
            </a:extLst>
          </p:cNvPr>
          <p:cNvCxnSpPr>
            <a:cxnSpLocks/>
          </p:cNvCxnSpPr>
          <p:nvPr/>
        </p:nvCxnSpPr>
        <p:spPr>
          <a:xfrm flipV="1">
            <a:off x="9394166" y="3347720"/>
            <a:ext cx="0" cy="922835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4EBBD83-3D58-DC8B-1CC5-E645FE31D489}"/>
              </a:ext>
            </a:extLst>
          </p:cNvPr>
          <p:cNvCxnSpPr>
            <a:cxnSpLocks/>
          </p:cNvCxnSpPr>
          <p:nvPr/>
        </p:nvCxnSpPr>
        <p:spPr>
          <a:xfrm>
            <a:off x="9394166" y="3874699"/>
            <a:ext cx="410234" cy="0"/>
          </a:xfrm>
          <a:prstGeom prst="straightConnector1">
            <a:avLst/>
          </a:prstGeom>
          <a:ln>
            <a:solidFill>
              <a:srgbClr val="D7D3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35D6DE9D-1F1B-77A6-E539-06B777C962BB}"/>
              </a:ext>
            </a:extLst>
          </p:cNvPr>
          <p:cNvSpPr/>
          <p:nvPr/>
        </p:nvSpPr>
        <p:spPr>
          <a:xfrm>
            <a:off x="9894498" y="3676293"/>
            <a:ext cx="750497" cy="39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77E7BA0-9A13-FF11-922D-55E60E286832}"/>
              </a:ext>
            </a:extLst>
          </p:cNvPr>
          <p:cNvCxnSpPr>
            <a:cxnSpLocks/>
          </p:cNvCxnSpPr>
          <p:nvPr/>
        </p:nvCxnSpPr>
        <p:spPr>
          <a:xfrm flipV="1">
            <a:off x="10269746" y="2218568"/>
            <a:ext cx="0" cy="1428511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82E5DB-FA33-487C-DF79-5F1D52D806C6}"/>
              </a:ext>
            </a:extLst>
          </p:cNvPr>
          <p:cNvCxnSpPr>
            <a:cxnSpLocks/>
          </p:cNvCxnSpPr>
          <p:nvPr/>
        </p:nvCxnSpPr>
        <p:spPr>
          <a:xfrm flipV="1">
            <a:off x="10269746" y="4102319"/>
            <a:ext cx="0" cy="1170721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7104FFA-B68D-EE21-5B96-ADDF47DB769F}"/>
              </a:ext>
            </a:extLst>
          </p:cNvPr>
          <p:cNvCxnSpPr>
            <a:cxnSpLocks/>
          </p:cNvCxnSpPr>
          <p:nvPr/>
        </p:nvCxnSpPr>
        <p:spPr>
          <a:xfrm flipH="1">
            <a:off x="2651760" y="5273040"/>
            <a:ext cx="7617986" cy="0"/>
          </a:xfrm>
          <a:prstGeom prst="line">
            <a:avLst/>
          </a:prstGeom>
          <a:ln>
            <a:solidFill>
              <a:srgbClr val="D7D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F31EF5C5-966E-58E4-ABD7-761B46A00BF6}"/>
              </a:ext>
            </a:extLst>
          </p:cNvPr>
          <p:cNvCxnSpPr>
            <a:cxnSpLocks/>
          </p:cNvCxnSpPr>
          <p:nvPr/>
        </p:nvCxnSpPr>
        <p:spPr>
          <a:xfrm flipH="1" flipV="1">
            <a:off x="2651759" y="4368800"/>
            <a:ext cx="1" cy="904240"/>
          </a:xfrm>
          <a:prstGeom prst="straightConnector1">
            <a:avLst/>
          </a:prstGeom>
          <a:ln>
            <a:solidFill>
              <a:srgbClr val="D7D3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94B27586-B4A1-BBE4-2D64-D5432E1CFA48}"/>
              </a:ext>
            </a:extLst>
          </p:cNvPr>
          <p:cNvSpPr txBox="1"/>
          <p:nvPr/>
        </p:nvSpPr>
        <p:spPr>
          <a:xfrm>
            <a:off x="2351000" y="1899589"/>
            <a:ext cx="105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23F536F-344F-575D-2439-66D7BC005D7E}"/>
              </a:ext>
            </a:extLst>
          </p:cNvPr>
          <p:cNvSpPr txBox="1"/>
          <p:nvPr/>
        </p:nvSpPr>
        <p:spPr>
          <a:xfrm>
            <a:off x="7588417" y="1946752"/>
            <a:ext cx="1916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</a:t>
            </a:r>
          </a:p>
          <a:p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(Minimize Error) 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7A6792E-84B0-474E-ED46-56D925761100}"/>
              </a:ext>
            </a:extLst>
          </p:cNvPr>
          <p:cNvSpPr txBox="1"/>
          <p:nvPr/>
        </p:nvSpPr>
        <p:spPr>
          <a:xfrm>
            <a:off x="4927600" y="5014056"/>
            <a:ext cx="6278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(Maximize Error)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3858836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</TotalTime>
  <Words>297</Words>
  <Application>Microsoft Office PowerPoint</Application>
  <PresentationFormat>Widescreen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Motamed - marco.motamed@studio.unibo.it</dc:creator>
  <cp:lastModifiedBy>Marco Motamed - marco.motamed@studio.unibo.it</cp:lastModifiedBy>
  <cp:revision>51</cp:revision>
  <dcterms:created xsi:type="dcterms:W3CDTF">2022-12-07T09:19:19Z</dcterms:created>
  <dcterms:modified xsi:type="dcterms:W3CDTF">2022-12-17T16:35:24Z</dcterms:modified>
</cp:coreProperties>
</file>